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36"/>
  </p:notesMasterIdLst>
  <p:sldIdLst>
    <p:sldId id="288" r:id="rId3"/>
    <p:sldId id="287"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0" d="100"/>
          <a:sy n="3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2839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Sea against sky at sunset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Sea against sky at sunset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Beach and sea at sunset"/>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each and sea at sunset"/>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409424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Beach and sea at sunset"/>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 Medium"/>
                <a:ea typeface="Graphik Medium"/>
                <a:cs typeface="Graphik 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82930265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Sea against sky at sunset"/>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413873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411178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85084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Sea against sky at sunset"/>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Sea against sky at sunset"/>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87757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017855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8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632287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325942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485619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485033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651872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Sea against sky at sunset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Sea against sky at sunset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Beach and sea at sunset"/>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735076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each and sea at sunset"/>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960429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351143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Sea against sky at sunset"/>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8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a:t>
            </a:fld>
            <a:endParaRPr/>
          </a:p>
        </p:txBody>
      </p:sp>
    </p:spTree>
    <p:extLst>
      <p:ext uri="{BB962C8B-B14F-4D97-AF65-F5344CB8AC3E}">
        <p14:creationId xmlns:p14="http://schemas.microsoft.com/office/powerpoint/2010/main" val="382080251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51" name="GASPER SIFUENTES   AUGUST 28TH, 2024"/>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GASPER SIFUENTES   AUGUST 28TH, 2024</a:t>
            </a:r>
          </a:p>
        </p:txBody>
      </p:sp>
      <p:sp>
        <p:nvSpPr>
          <p:cNvPr id="152" name="ARE WE THERE YET?"/>
          <p:cNvSpPr txBox="1">
            <a:spLocks noGrp="1"/>
          </p:cNvSpPr>
          <p:nvPr>
            <p:ph type="ctrTitle"/>
          </p:nvPr>
        </p:nvSpPr>
        <p:spPr>
          <a:prstGeom prst="rect">
            <a:avLst/>
          </a:prstGeom>
        </p:spPr>
        <p:txBody>
          <a:bodyPr/>
          <a:lstStyle/>
          <a:p>
            <a:r>
              <a:rPr b="1" dirty="0"/>
              <a:t>ARE WE THERE YET?</a:t>
            </a:r>
          </a:p>
        </p:txBody>
      </p:sp>
      <p:sp>
        <p:nvSpPr>
          <p:cNvPr id="153" name="PERSPECTIVES OF THE TRIBULATION"/>
          <p:cNvSpPr txBox="1">
            <a:spLocks noGrp="1"/>
          </p:cNvSpPr>
          <p:nvPr>
            <p:ph type="subTitle" sz="quarter" idx="1"/>
          </p:nvPr>
        </p:nvSpPr>
        <p:spPr>
          <a:xfrm>
            <a:off x="1219200" y="7560015"/>
            <a:ext cx="21945600" cy="2250593"/>
          </a:xfrm>
          <a:prstGeom prst="rect">
            <a:avLst/>
          </a:prstGeom>
        </p:spPr>
        <p:txBody>
          <a:bodyPr/>
          <a:lstStyle/>
          <a:p>
            <a:r>
              <a:rPr b="1" dirty="0"/>
              <a:t>PERSPECTIVES OF THE TRIBULATION</a:t>
            </a:r>
          </a:p>
        </p:txBody>
      </p:sp>
    </p:spTree>
    <p:extLst>
      <p:ext uri="{BB962C8B-B14F-4D97-AF65-F5344CB8AC3E}">
        <p14:creationId xmlns:p14="http://schemas.microsoft.com/office/powerpoint/2010/main" val="25702138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he 4th Beast"/>
          <p:cNvSpPr txBox="1">
            <a:spLocks noGrp="1"/>
          </p:cNvSpPr>
          <p:nvPr>
            <p:ph type="title"/>
          </p:nvPr>
        </p:nvSpPr>
        <p:spPr>
          <a:prstGeom prst="rect">
            <a:avLst/>
          </a:prstGeom>
        </p:spPr>
        <p:txBody>
          <a:bodyPr>
            <a:normAutofit/>
          </a:bodyPr>
          <a:lstStyle>
            <a:lvl1pPr defTabSz="2267711">
              <a:defRPr sz="7812" spc="-78"/>
            </a:lvl1pPr>
          </a:lstStyle>
          <a:p>
            <a:r>
              <a:rPr sz="8000" dirty="0"/>
              <a:t>The 4th Beast</a:t>
            </a:r>
          </a:p>
        </p:txBody>
      </p:sp>
      <p:sp>
        <p:nvSpPr>
          <p:cNvPr id="181" name="Rome"/>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r>
              <a:rPr sz="5400" dirty="0"/>
              <a:t>Rome</a:t>
            </a:r>
          </a:p>
        </p:txBody>
      </p:sp>
      <p:sp>
        <p:nvSpPr>
          <p:cNvPr id="182" name="Convention wisdom appoints the legs of Iron to represent the Roman Empire.…"/>
          <p:cNvSpPr txBox="1">
            <a:spLocks noGrp="1"/>
          </p:cNvSpPr>
          <p:nvPr>
            <p:ph type="body" sz="half" idx="1"/>
          </p:nvPr>
        </p:nvSpPr>
        <p:spPr>
          <a:xfrm>
            <a:off x="1217214" y="4000846"/>
            <a:ext cx="10244683" cy="8940453"/>
          </a:xfrm>
          <a:prstGeom prst="rect">
            <a:avLst/>
          </a:prstGeom>
        </p:spPr>
        <p:txBody>
          <a:bodyPr>
            <a:normAutofit/>
          </a:bodyPr>
          <a:lstStyle/>
          <a:p>
            <a:pPr marL="496951" indent="-496951" defTabSz="2218888">
              <a:spcBef>
                <a:spcPts val="2100"/>
              </a:spcBef>
              <a:defRPr sz="4004"/>
            </a:pPr>
            <a:r>
              <a:rPr dirty="0"/>
              <a:t>Convention wisdom appoints the legs of Iron to represent the Roman Empire.</a:t>
            </a:r>
          </a:p>
          <a:p>
            <a:pPr marL="496951" indent="-496951" defTabSz="2218888">
              <a:spcBef>
                <a:spcPts val="2100"/>
              </a:spcBef>
              <a:defRPr sz="4004"/>
            </a:pPr>
            <a:r>
              <a:rPr dirty="0"/>
              <a:t>Feet. A renewed Roman Empire? </a:t>
            </a:r>
          </a:p>
          <a:p>
            <a:pPr marL="496951" indent="-496951" defTabSz="2218888">
              <a:spcBef>
                <a:spcPts val="2100"/>
              </a:spcBef>
              <a:defRPr sz="4004"/>
            </a:pPr>
            <a:r>
              <a:rPr dirty="0"/>
              <a:t>The Feet of Clay and Iron mean that the “renewed” Roman empire does not Mix well, Mixed seed, this alliance is very fragile. Perhaps a loosely joined </a:t>
            </a:r>
            <a:r>
              <a:rPr dirty="0">
                <a:solidFill>
                  <a:srgbClr val="0433FF"/>
                </a:solidFill>
              </a:rPr>
              <a:t>political state that includes the Muslim community and the lands and people it governs. </a:t>
            </a:r>
            <a:r>
              <a:rPr dirty="0"/>
              <a:t>Caliphate.</a:t>
            </a:r>
          </a:p>
        </p:txBody>
      </p:sp>
      <p:pic>
        <p:nvPicPr>
          <p:cNvPr id="183" name="0f8aec8e3db4a54fab5f7d808107c8f6.jpg" descr="0f8aec8e3db4a54fab5f7d808107c8f6.jpg"/>
          <p:cNvPicPr>
            <a:picLocks noChangeAspect="1"/>
          </p:cNvPicPr>
          <p:nvPr/>
        </p:nvPicPr>
        <p:blipFill>
          <a:blip r:embed="rId2"/>
          <a:stretch>
            <a:fillRect/>
          </a:stretch>
        </p:blipFill>
        <p:spPr>
          <a:xfrm>
            <a:off x="13178159" y="688682"/>
            <a:ext cx="8954832" cy="116014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Babylon"/>
          <p:cNvSpPr txBox="1">
            <a:spLocks noGrp="1"/>
          </p:cNvSpPr>
          <p:nvPr>
            <p:ph type="title"/>
          </p:nvPr>
        </p:nvSpPr>
        <p:spPr>
          <a:prstGeom prst="rect">
            <a:avLst/>
          </a:prstGeom>
        </p:spPr>
        <p:txBody>
          <a:bodyPr/>
          <a:lstStyle>
            <a:lvl1pPr defTabSz="2267711">
              <a:defRPr sz="7812" spc="-78"/>
            </a:lvl1pPr>
          </a:lstStyle>
          <a:p>
            <a:r>
              <a:t>Babylon</a:t>
            </a:r>
          </a:p>
        </p:txBody>
      </p:sp>
      <p:sp>
        <p:nvSpPr>
          <p:cNvPr id="186" name="Babylon is the Lion"/>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Babylon is the Lion</a:t>
            </a:r>
          </a:p>
        </p:txBody>
      </p:sp>
      <p:sp>
        <p:nvSpPr>
          <p:cNvPr id="187" name="Medio-Persians- The Bear…"/>
          <p:cNvSpPr txBox="1">
            <a:spLocks noGrp="1"/>
          </p:cNvSpPr>
          <p:nvPr>
            <p:ph type="body" sz="half" idx="1"/>
          </p:nvPr>
        </p:nvSpPr>
        <p:spPr>
          <a:xfrm>
            <a:off x="1217215" y="4000847"/>
            <a:ext cx="9757570" cy="8384680"/>
          </a:xfrm>
          <a:prstGeom prst="rect">
            <a:avLst/>
          </a:prstGeom>
        </p:spPr>
        <p:txBody>
          <a:bodyPr/>
          <a:lstStyle/>
          <a:p>
            <a:r>
              <a:t>Medio-Persians- The Bear</a:t>
            </a:r>
          </a:p>
          <a:p>
            <a:r>
              <a:t>Greeks- The Leopard</a:t>
            </a:r>
          </a:p>
          <a:p>
            <a:r>
              <a:t>The Romans, conquered the Greeks which included Babylon. The 4th Beast.</a:t>
            </a:r>
          </a:p>
          <a:p>
            <a:r>
              <a:t>All described in Daniel 7 in detail.</a:t>
            </a:r>
          </a:p>
        </p:txBody>
      </p:sp>
      <p:pic>
        <p:nvPicPr>
          <p:cNvPr id="188" name="Daniels-4-beasts.jpg" descr="Daniels-4-beasts.jpg"/>
          <p:cNvPicPr>
            <a:picLocks noChangeAspect="1"/>
          </p:cNvPicPr>
          <p:nvPr/>
        </p:nvPicPr>
        <p:blipFill>
          <a:blip r:embed="rId2"/>
          <a:stretch>
            <a:fillRect/>
          </a:stretch>
        </p:blipFill>
        <p:spPr>
          <a:xfrm>
            <a:off x="11153175" y="1141431"/>
            <a:ext cx="13004801" cy="97536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ome"/>
          <p:cNvSpPr txBox="1">
            <a:spLocks noGrp="1"/>
          </p:cNvSpPr>
          <p:nvPr>
            <p:ph type="title"/>
          </p:nvPr>
        </p:nvSpPr>
        <p:spPr>
          <a:prstGeom prst="rect">
            <a:avLst/>
          </a:prstGeom>
        </p:spPr>
        <p:txBody>
          <a:bodyPr/>
          <a:lstStyle>
            <a:lvl1pPr defTabSz="2267711">
              <a:defRPr sz="7812" spc="-78"/>
            </a:lvl1pPr>
          </a:lstStyle>
          <a:p>
            <a:r>
              <a:t>Rome</a:t>
            </a:r>
          </a:p>
        </p:txBody>
      </p:sp>
      <p:sp>
        <p:nvSpPr>
          <p:cNvPr id="191" name="What People?"/>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What People?</a:t>
            </a:r>
          </a:p>
        </p:txBody>
      </p:sp>
      <p:sp>
        <p:nvSpPr>
          <p:cNvPr id="192" name="Rome has always been suspected of fulfilling this end times prophesy.…"/>
          <p:cNvSpPr txBox="1">
            <a:spLocks noGrp="1"/>
          </p:cNvSpPr>
          <p:nvPr>
            <p:ph type="body" sz="half" idx="1"/>
          </p:nvPr>
        </p:nvSpPr>
        <p:spPr>
          <a:prstGeom prst="rect">
            <a:avLst/>
          </a:prstGeom>
        </p:spPr>
        <p:txBody>
          <a:bodyPr/>
          <a:lstStyle/>
          <a:p>
            <a:pPr marL="382270" indent="-382270" defTabSz="1706837">
              <a:spcBef>
                <a:spcPts val="1600"/>
              </a:spcBef>
              <a:defRPr sz="3080"/>
            </a:pPr>
            <a:r>
              <a:t>Rome has always been suspected of fulfilling this end times prophesy. </a:t>
            </a:r>
          </a:p>
          <a:p>
            <a:pPr marL="382270" indent="-382270" defTabSz="1706837">
              <a:spcBef>
                <a:spcPts val="1600"/>
              </a:spcBef>
              <a:defRPr sz="3080"/>
            </a:pPr>
            <a:r>
              <a:t> Dan 9:26 “And after the sixty-two weeks Messiah shall be cut off, but not for Himself</a:t>
            </a:r>
            <a:r>
              <a:rPr>
                <a:solidFill>
                  <a:srgbClr val="FF40FF"/>
                </a:solidFill>
              </a:rPr>
              <a:t>;</a:t>
            </a:r>
            <a:r>
              <a:t> </a:t>
            </a:r>
            <a:r>
              <a:rPr u="sng">
                <a:latin typeface="Canela Text Bold"/>
                <a:ea typeface="Canela Text Bold"/>
                <a:cs typeface="Canela Text Bold"/>
                <a:sym typeface="Canela Text Bold"/>
              </a:rPr>
              <a:t>And the people of the prince who is to come </a:t>
            </a:r>
            <a:r>
              <a:t>Shall destroy the city and the sanctuary. The end of it shall be with a </a:t>
            </a:r>
            <a:r>
              <a:rPr>
                <a:solidFill>
                  <a:srgbClr val="FF2600"/>
                </a:solidFill>
              </a:rPr>
              <a:t>flood</a:t>
            </a:r>
            <a:r>
              <a:t>, And till the end of the war desolations are determined.</a:t>
            </a:r>
          </a:p>
          <a:p>
            <a:pPr marL="382270" indent="-382270" defTabSz="1706837">
              <a:spcBef>
                <a:spcPts val="1600"/>
              </a:spcBef>
              <a:defRPr sz="3080">
                <a:solidFill>
                  <a:srgbClr val="FF2600"/>
                </a:solidFill>
              </a:defRPr>
            </a:pPr>
            <a:r>
              <a:t>Means an actual Flood by water or could also mean a flood of Troops. This was fulfilled in AD 70 through AD 73. “Siege of Masada”</a:t>
            </a:r>
          </a:p>
          <a:p>
            <a:pPr marL="382270" indent="-382270" defTabSz="1706837">
              <a:spcBef>
                <a:spcPts val="1600"/>
              </a:spcBef>
              <a:defRPr sz="3080">
                <a:solidFill>
                  <a:srgbClr val="FF2600"/>
                </a:solidFill>
              </a:defRPr>
            </a:pPr>
            <a:r>
              <a:t>We can see how this can be foreshadowed of this AD 70 event.</a:t>
            </a:r>
          </a:p>
          <a:p>
            <a:pPr marL="382270" indent="-382270" defTabSz="1706837">
              <a:spcBef>
                <a:spcPts val="1600"/>
              </a:spcBef>
              <a:defRPr sz="3080">
                <a:solidFill>
                  <a:srgbClr val="FF2600"/>
                </a:solidFill>
              </a:defRPr>
            </a:pPr>
            <a:r>
              <a:t>What People, what prince?</a:t>
            </a:r>
          </a:p>
        </p:txBody>
      </p:sp>
      <p:pic>
        <p:nvPicPr>
          <p:cNvPr id="193" name="main-qimg-48fe5d3ab91c1152bf5ec4039a989378-pjlq.jpg" descr="main-qimg-48fe5d3ab91c1152bf5ec4039a989378-pjlq.jpg"/>
          <p:cNvPicPr>
            <a:picLocks noChangeAspect="1"/>
          </p:cNvPicPr>
          <p:nvPr/>
        </p:nvPicPr>
        <p:blipFill>
          <a:blip r:embed="rId2"/>
          <a:stretch>
            <a:fillRect/>
          </a:stretch>
        </p:blipFill>
        <p:spPr>
          <a:xfrm>
            <a:off x="11216233" y="2418919"/>
            <a:ext cx="12878684" cy="887816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he List"/>
          <p:cNvSpPr txBox="1">
            <a:spLocks noGrp="1"/>
          </p:cNvSpPr>
          <p:nvPr>
            <p:ph type="title"/>
          </p:nvPr>
        </p:nvSpPr>
        <p:spPr>
          <a:prstGeom prst="rect">
            <a:avLst/>
          </a:prstGeom>
        </p:spPr>
        <p:txBody>
          <a:bodyPr/>
          <a:lstStyle>
            <a:lvl1pPr defTabSz="2267711">
              <a:defRPr sz="7812" spc="-78"/>
            </a:lvl1pPr>
          </a:lstStyle>
          <a:p>
            <a:r>
              <a:t>The List</a:t>
            </a:r>
          </a:p>
        </p:txBody>
      </p:sp>
      <p:sp>
        <p:nvSpPr>
          <p:cNvPr id="196" name="Albania, Austria, Algeria, Belgium, Bosnia, Bulgaria, Croatia, Egypt, England, France, Gibraltar, Greece, Hungary, Iraq, Israel, Italy, Jordan, Lebanon, Libya, Luxembourg, Moldova, Morocco, Portugal, Romania, Slovenia, Spain, Switzerland, Syria, Tunisia,"/>
          <p:cNvSpPr txBox="1">
            <a:spLocks noGrp="1"/>
          </p:cNvSpPr>
          <p:nvPr>
            <p:ph type="body" sz="half" idx="1"/>
          </p:nvPr>
        </p:nvSpPr>
        <p:spPr>
          <a:xfrm>
            <a:off x="1217215" y="4000847"/>
            <a:ext cx="9757570" cy="8384680"/>
          </a:xfrm>
          <a:prstGeom prst="rect">
            <a:avLst/>
          </a:prstGeom>
        </p:spPr>
        <p:txBody>
          <a:bodyPr/>
          <a:lstStyle/>
          <a:p>
            <a:pPr marL="513333" indent="-513333" defTabSz="2292038">
              <a:spcBef>
                <a:spcPts val="2200"/>
              </a:spcBef>
              <a:defRPr sz="4136"/>
            </a:pPr>
            <a:r>
              <a:t>Albania, Austria, Algeria, Belgium, Bosnia, Bulgaria, Croatia, Egypt, England, France, Gibraltar, Greece, Hungary, Iraq, Israel, Italy, Jordan, Lebanon, Libya, Luxembourg, Moldova, Morocco, Portugal, Romania, Slovenia, Spain, Switzerland, Syria, Tunisia, Turkey, Ukraine, Wales.</a:t>
            </a:r>
          </a:p>
          <a:p>
            <a:pPr marL="513333" indent="-513333" defTabSz="2292038">
              <a:spcBef>
                <a:spcPts val="2200"/>
              </a:spcBef>
              <a:defRPr sz="4136"/>
            </a:pPr>
            <a:r>
              <a:t>These are the nations that were conquered by Rome. </a:t>
            </a:r>
          </a:p>
        </p:txBody>
      </p:sp>
      <p:pic>
        <p:nvPicPr>
          <p:cNvPr id="197" name="zyUARJ3g.png" descr="zyUARJ3g.png"/>
          <p:cNvPicPr>
            <a:picLocks noChangeAspect="1"/>
          </p:cNvPicPr>
          <p:nvPr/>
        </p:nvPicPr>
        <p:blipFill>
          <a:blip r:embed="rId2"/>
          <a:stretch>
            <a:fillRect/>
          </a:stretch>
        </p:blipFill>
        <p:spPr>
          <a:xfrm>
            <a:off x="11077939" y="2665660"/>
            <a:ext cx="13155272" cy="838468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Foreshadowing of things to come?"/>
          <p:cNvSpPr txBox="1">
            <a:spLocks noGrp="1"/>
          </p:cNvSpPr>
          <p:nvPr>
            <p:ph type="title"/>
          </p:nvPr>
        </p:nvSpPr>
        <p:spPr>
          <a:prstGeom prst="rect">
            <a:avLst/>
          </a:prstGeom>
        </p:spPr>
        <p:txBody>
          <a:bodyPr/>
          <a:lstStyle/>
          <a:p>
            <a:r>
              <a:t>Foreshadowing of things to come?</a:t>
            </a:r>
          </a:p>
        </p:txBody>
      </p:sp>
      <p:sp>
        <p:nvSpPr>
          <p:cNvPr id="200" name="Dan 9:…"/>
          <p:cNvSpPr txBox="1">
            <a:spLocks noGrp="1"/>
          </p:cNvSpPr>
          <p:nvPr>
            <p:ph type="body" idx="1"/>
          </p:nvPr>
        </p:nvSpPr>
        <p:spPr>
          <a:xfrm>
            <a:off x="1219200" y="4859100"/>
            <a:ext cx="21945601" cy="8385548"/>
          </a:xfrm>
          <a:prstGeom prst="rect">
            <a:avLst/>
          </a:prstGeom>
        </p:spPr>
        <p:txBody>
          <a:bodyPr/>
          <a:lstStyle/>
          <a:p>
            <a:pPr defTabSz="975335">
              <a:lnSpc>
                <a:spcPct val="90000"/>
              </a:lnSpc>
              <a:spcBef>
                <a:spcPts val="900"/>
              </a:spcBef>
              <a:defRPr sz="2600" spc="0">
                <a:latin typeface="Canela Text Regular"/>
                <a:ea typeface="Canela Text Regular"/>
                <a:cs typeface="Canela Text Regular"/>
                <a:sym typeface="Canela Text Regular"/>
              </a:defRPr>
            </a:pPr>
            <a:r>
              <a:t> Dan 9:</a:t>
            </a:r>
          </a:p>
          <a:p>
            <a:pPr defTabSz="975335">
              <a:lnSpc>
                <a:spcPct val="90000"/>
              </a:lnSpc>
              <a:spcBef>
                <a:spcPts val="900"/>
              </a:spcBef>
              <a:defRPr sz="2880" spc="0">
                <a:latin typeface="Canela Text Regular"/>
                <a:ea typeface="Canela Text Regular"/>
                <a:cs typeface="Canela Text Regular"/>
                <a:sym typeface="Canela Text Regular"/>
              </a:defRPr>
            </a:pPr>
            <a:r>
              <a:t>26“And after the</a:t>
            </a:r>
            <a:r>
              <a:rPr>
                <a:solidFill>
                  <a:srgbClr val="FF40FF"/>
                </a:solidFill>
              </a:rPr>
              <a:t> sixty-two weeks</a:t>
            </a:r>
          </a:p>
          <a:p>
            <a:pPr defTabSz="975335">
              <a:lnSpc>
                <a:spcPct val="90000"/>
              </a:lnSpc>
              <a:spcBef>
                <a:spcPts val="900"/>
              </a:spcBef>
              <a:defRPr sz="2880" spc="0">
                <a:latin typeface="Canela Text Regular"/>
                <a:ea typeface="Canela Text Regular"/>
                <a:cs typeface="Canela Text Regular"/>
                <a:sym typeface="Canela Text Regular"/>
              </a:defRPr>
            </a:pPr>
            <a:r>
              <a:t>Messiah shall be cut off, but not for Himself </a:t>
            </a:r>
            <a:r>
              <a:rPr>
                <a:solidFill>
                  <a:srgbClr val="FF40FF"/>
                </a:solidFill>
              </a:rPr>
              <a:t>;</a:t>
            </a:r>
          </a:p>
          <a:p>
            <a:pPr defTabSz="975335">
              <a:lnSpc>
                <a:spcPct val="90000"/>
              </a:lnSpc>
              <a:spcBef>
                <a:spcPts val="900"/>
              </a:spcBef>
              <a:defRPr sz="2880" spc="0">
                <a:solidFill>
                  <a:srgbClr val="FF2600"/>
                </a:solidFill>
                <a:latin typeface="Canela Text Regular"/>
                <a:ea typeface="Canela Text Regular"/>
                <a:cs typeface="Canela Text Regular"/>
                <a:sym typeface="Canela Text Regular"/>
              </a:defRPr>
            </a:pPr>
            <a:r>
              <a:t>And the people of the prince who is to come</a:t>
            </a:r>
          </a:p>
          <a:p>
            <a:pPr defTabSz="975335">
              <a:lnSpc>
                <a:spcPct val="90000"/>
              </a:lnSpc>
              <a:spcBef>
                <a:spcPts val="900"/>
              </a:spcBef>
              <a:defRPr sz="2880" spc="0">
                <a:solidFill>
                  <a:srgbClr val="FF2600"/>
                </a:solidFill>
                <a:latin typeface="Canela Text Regular"/>
                <a:ea typeface="Canela Text Regular"/>
                <a:cs typeface="Canela Text Regular"/>
                <a:sym typeface="Canela Text Regular"/>
              </a:defRPr>
            </a:pPr>
            <a:r>
              <a:t>Shall destroy the city and the sanctuary.</a:t>
            </a:r>
          </a:p>
          <a:p>
            <a:pPr defTabSz="975335">
              <a:lnSpc>
                <a:spcPct val="90000"/>
              </a:lnSpc>
              <a:spcBef>
                <a:spcPts val="900"/>
              </a:spcBef>
              <a:defRPr sz="2880" spc="0">
                <a:solidFill>
                  <a:srgbClr val="FF2600"/>
                </a:solidFill>
                <a:latin typeface="Canela Text Regular"/>
                <a:ea typeface="Canela Text Regular"/>
                <a:cs typeface="Canela Text Regular"/>
                <a:sym typeface="Canela Text Regular"/>
              </a:defRPr>
            </a:pPr>
            <a:r>
              <a:t>The end of it shall be with a flood,</a:t>
            </a:r>
          </a:p>
          <a:p>
            <a:pPr defTabSz="975335">
              <a:lnSpc>
                <a:spcPct val="90000"/>
              </a:lnSpc>
              <a:spcBef>
                <a:spcPts val="900"/>
              </a:spcBef>
              <a:defRPr sz="2880" spc="0">
                <a:solidFill>
                  <a:srgbClr val="FF2600"/>
                </a:solidFill>
                <a:latin typeface="Canela Text Regular"/>
                <a:ea typeface="Canela Text Regular"/>
                <a:cs typeface="Canela Text Regular"/>
                <a:sym typeface="Canela Text Regular"/>
              </a:defRPr>
            </a:pPr>
            <a:r>
              <a:t>And till the end of the war desolations are determined.</a:t>
            </a:r>
          </a:p>
          <a:p>
            <a:pPr defTabSz="975335">
              <a:lnSpc>
                <a:spcPct val="90000"/>
              </a:lnSpc>
              <a:spcBef>
                <a:spcPts val="900"/>
              </a:spcBef>
              <a:defRPr sz="2880" spc="0">
                <a:latin typeface="Canela Text Regular"/>
                <a:ea typeface="Canela Text Regular"/>
                <a:cs typeface="Canela Text Regular"/>
                <a:sym typeface="Canela Text Regular"/>
              </a:defRPr>
            </a:pPr>
            <a:r>
              <a:t> 27</a:t>
            </a:r>
            <a:r>
              <a:rPr>
                <a:solidFill>
                  <a:srgbClr val="0433FF"/>
                </a:solidFill>
              </a:rPr>
              <a:t>Then</a:t>
            </a:r>
            <a:r>
              <a:t> </a:t>
            </a:r>
            <a:r>
              <a:rPr>
                <a:solidFill>
                  <a:srgbClr val="FF2600"/>
                </a:solidFill>
              </a:rPr>
              <a:t>he shall confirm a covenant with many for</a:t>
            </a:r>
            <a:r>
              <a:t> </a:t>
            </a:r>
            <a:r>
              <a:rPr>
                <a:solidFill>
                  <a:srgbClr val="FF40FF"/>
                </a:solidFill>
              </a:rPr>
              <a:t>one week ;</a:t>
            </a:r>
          </a:p>
          <a:p>
            <a:pPr defTabSz="975335">
              <a:lnSpc>
                <a:spcPct val="90000"/>
              </a:lnSpc>
              <a:spcBef>
                <a:spcPts val="900"/>
              </a:spcBef>
              <a:defRPr sz="2880" spc="0">
                <a:latin typeface="Canela Text Regular"/>
                <a:ea typeface="Canela Text Regular"/>
                <a:cs typeface="Canela Text Regular"/>
                <a:sym typeface="Canela Text Regular"/>
              </a:defRPr>
            </a:pPr>
            <a:r>
              <a:t>But in the </a:t>
            </a:r>
            <a:r>
              <a:rPr u="sng">
                <a:latin typeface="Canela Text Bold"/>
                <a:ea typeface="Canela Text Bold"/>
                <a:cs typeface="Canela Text Bold"/>
                <a:sym typeface="Canela Text Bold"/>
              </a:rPr>
              <a:t>middle of the week</a:t>
            </a:r>
          </a:p>
          <a:p>
            <a:pPr defTabSz="975335">
              <a:lnSpc>
                <a:spcPct val="90000"/>
              </a:lnSpc>
              <a:spcBef>
                <a:spcPts val="900"/>
              </a:spcBef>
              <a:defRPr sz="2880" spc="0">
                <a:latin typeface="Canela Text Regular"/>
                <a:ea typeface="Canela Text Regular"/>
                <a:cs typeface="Canela Text Regular"/>
                <a:sym typeface="Canela Text Regular"/>
              </a:defRPr>
            </a:pPr>
            <a:r>
              <a:t>He shall bring an end to sacrifice and offering.</a:t>
            </a:r>
          </a:p>
          <a:p>
            <a:pPr defTabSz="975335">
              <a:lnSpc>
                <a:spcPct val="90000"/>
              </a:lnSpc>
              <a:spcBef>
                <a:spcPts val="900"/>
              </a:spcBef>
              <a:defRPr sz="2880" spc="0">
                <a:latin typeface="Canela Text Regular"/>
                <a:ea typeface="Canela Text Regular"/>
                <a:cs typeface="Canela Text Regular"/>
                <a:sym typeface="Canela Text Regular"/>
              </a:defRPr>
            </a:pPr>
            <a:r>
              <a:t>And on the wing of abominations shall be one who makes desolate,</a:t>
            </a:r>
          </a:p>
          <a:p>
            <a:pPr defTabSz="975335">
              <a:lnSpc>
                <a:spcPct val="90000"/>
              </a:lnSpc>
              <a:spcBef>
                <a:spcPts val="900"/>
              </a:spcBef>
              <a:defRPr sz="2880" spc="0">
                <a:latin typeface="Canela Text Regular"/>
                <a:ea typeface="Canela Text Regular"/>
                <a:cs typeface="Canela Text Regular"/>
                <a:sym typeface="Canela Text Regular"/>
              </a:defRPr>
            </a:pPr>
            <a:r>
              <a:t>Even until the consummation, which is determined,</a:t>
            </a:r>
          </a:p>
          <a:p>
            <a:pPr defTabSz="975335">
              <a:lnSpc>
                <a:spcPct val="90000"/>
              </a:lnSpc>
              <a:spcBef>
                <a:spcPts val="900"/>
              </a:spcBef>
              <a:defRPr sz="2880" spc="0">
                <a:latin typeface="Canela Text Regular"/>
                <a:ea typeface="Canela Text Regular"/>
                <a:cs typeface="Canela Text Regular"/>
                <a:sym typeface="Canela Text Regular"/>
              </a:defRPr>
            </a:pPr>
            <a:r>
              <a:t>Is poured out on the desolate.”</a:t>
            </a:r>
          </a:p>
          <a:p>
            <a:pPr defTabSz="975335">
              <a:lnSpc>
                <a:spcPct val="90000"/>
              </a:lnSpc>
              <a:spcBef>
                <a:spcPts val="900"/>
              </a:spcBef>
              <a:defRPr sz="2880" spc="0">
                <a:latin typeface="Canela Text Regular"/>
                <a:ea typeface="Canela Text Regular"/>
                <a:cs typeface="Canela Text Regular"/>
                <a:sym typeface="Canela Text Regular"/>
              </a:defRPr>
            </a:pPr>
            <a:endParaRPr/>
          </a:p>
        </p:txBody>
      </p:sp>
      <p:sp>
        <p:nvSpPr>
          <p:cNvPr id="201" name="There are no Verses in the Bib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There are no Verses in the Bible.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Points to Consider"/>
          <p:cNvSpPr txBox="1">
            <a:spLocks noGrp="1"/>
          </p:cNvSpPr>
          <p:nvPr>
            <p:ph type="title"/>
          </p:nvPr>
        </p:nvSpPr>
        <p:spPr>
          <a:prstGeom prst="rect">
            <a:avLst/>
          </a:prstGeom>
        </p:spPr>
        <p:txBody>
          <a:bodyPr/>
          <a:lstStyle>
            <a:lvl1pPr defTabSz="1609344">
              <a:defRPr sz="8448" spc="-84"/>
            </a:lvl1pPr>
          </a:lstStyle>
          <a:p>
            <a:r>
              <a:t>Points to Consider</a:t>
            </a:r>
          </a:p>
        </p:txBody>
      </p:sp>
      <p:sp>
        <p:nvSpPr>
          <p:cNvPr id="204" name="This Greek King entered the Temple and sacrificed a Pig on the alter. He offered it to a statue of Zeus. This was the Abomination in the sanctuary that brought an end to the sacrifices.…"/>
          <p:cNvSpPr txBox="1">
            <a:spLocks noGrp="1"/>
          </p:cNvSpPr>
          <p:nvPr>
            <p:ph type="body" idx="1"/>
          </p:nvPr>
        </p:nvSpPr>
        <p:spPr>
          <a:prstGeom prst="rect">
            <a:avLst/>
          </a:prstGeom>
        </p:spPr>
        <p:txBody>
          <a:bodyPr/>
          <a:lstStyle/>
          <a:p>
            <a:pPr defTabSz="2048204">
              <a:lnSpc>
                <a:spcPct val="90000"/>
              </a:lnSpc>
              <a:spcBef>
                <a:spcPts val="2000"/>
              </a:spcBef>
              <a:defRPr sz="3696" spc="0">
                <a:latin typeface="Canela Text Regular"/>
                <a:ea typeface="Canela Text Regular"/>
                <a:cs typeface="Canela Text Regular"/>
                <a:sym typeface="Canela Text Regular"/>
              </a:defRPr>
            </a:pPr>
            <a:r>
              <a:t>This Greek King entered the Temple and sacrificed a Pig on the alter. He offered it to a statue of Zeus. </a:t>
            </a:r>
            <a:r>
              <a:rPr i="1"/>
              <a:t>This was the Abomination in the sanctuary that brought an end to the sacrifices.</a:t>
            </a:r>
          </a:p>
          <a:p>
            <a:pPr defTabSz="2048204">
              <a:lnSpc>
                <a:spcPct val="90000"/>
              </a:lnSpc>
              <a:spcBef>
                <a:spcPts val="2000"/>
              </a:spcBef>
              <a:defRPr sz="3696" spc="0">
                <a:latin typeface="Canela Text Regular"/>
                <a:ea typeface="Canela Text Regular"/>
                <a:cs typeface="Canela Text Regular"/>
                <a:sym typeface="Canela Text Regular"/>
              </a:defRPr>
            </a:pPr>
            <a:r>
              <a:t>He made the people eat Pork or face death.</a:t>
            </a:r>
          </a:p>
          <a:p>
            <a:pPr defTabSz="2048204">
              <a:lnSpc>
                <a:spcPct val="90000"/>
              </a:lnSpc>
              <a:spcBef>
                <a:spcPts val="2000"/>
              </a:spcBef>
              <a:defRPr sz="3696" spc="0">
                <a:latin typeface="Canela Text Regular"/>
                <a:ea typeface="Canela Text Regular"/>
                <a:cs typeface="Canela Text Regular"/>
                <a:sym typeface="Canela Text Regular"/>
              </a:defRPr>
            </a:pPr>
            <a:r>
              <a:t>He did not destroy the temple but he made it unclean for around 6 1/2 years.</a:t>
            </a:r>
          </a:p>
          <a:p>
            <a:pPr defTabSz="2048204">
              <a:lnSpc>
                <a:spcPct val="90000"/>
              </a:lnSpc>
              <a:spcBef>
                <a:spcPts val="2000"/>
              </a:spcBef>
              <a:defRPr sz="3696" spc="0">
                <a:latin typeface="Canela Text Regular"/>
                <a:ea typeface="Canela Text Regular"/>
                <a:cs typeface="Canela Text Regular"/>
                <a:sym typeface="Canela Text Regular"/>
              </a:defRPr>
            </a:pPr>
            <a:r>
              <a:t>He made no covenant with Israel.</a:t>
            </a:r>
          </a:p>
          <a:p>
            <a:pPr defTabSz="2048204">
              <a:lnSpc>
                <a:spcPct val="90000"/>
              </a:lnSpc>
              <a:spcBef>
                <a:spcPts val="2000"/>
              </a:spcBef>
              <a:defRPr sz="3696" spc="0">
                <a:latin typeface="Canela Text Regular"/>
                <a:ea typeface="Canela Text Regular"/>
                <a:cs typeface="Canela Text Regular"/>
                <a:sym typeface="Canela Text Regular"/>
              </a:defRPr>
            </a:pPr>
            <a:r>
              <a:t>He was vicious and cruel and would persecute the Jews for sport. </a:t>
            </a:r>
          </a:p>
          <a:p>
            <a:pPr defTabSz="2048204">
              <a:lnSpc>
                <a:spcPct val="90000"/>
              </a:lnSpc>
              <a:spcBef>
                <a:spcPts val="2000"/>
              </a:spcBef>
              <a:defRPr sz="3696" spc="0">
                <a:latin typeface="Canela Text Regular"/>
                <a:ea typeface="Canela Text Regular"/>
                <a:cs typeface="Canela Text Regular"/>
                <a:sym typeface="Canela Text Regular"/>
              </a:defRPr>
            </a:pPr>
            <a:r>
              <a:t>He ruled the Northern Kingdom of Greece after Alexander the Great and made war with the southern Kingdom of Greece. </a:t>
            </a:r>
          </a:p>
          <a:p>
            <a:pPr defTabSz="2048204">
              <a:lnSpc>
                <a:spcPct val="90000"/>
              </a:lnSpc>
              <a:spcBef>
                <a:spcPts val="2000"/>
              </a:spcBef>
              <a:defRPr sz="3696" spc="0">
                <a:latin typeface="Canela Text Regular"/>
                <a:ea typeface="Canela Text Regular"/>
                <a:cs typeface="Canela Text Regular"/>
                <a:sym typeface="Canela Text Regular"/>
              </a:defRPr>
            </a:pPr>
            <a:r>
              <a:t>The route to go to battle was straight thru Israel and he would use them as practice.</a:t>
            </a:r>
          </a:p>
          <a:p>
            <a:pPr defTabSz="2048204">
              <a:lnSpc>
                <a:spcPct val="90000"/>
              </a:lnSpc>
              <a:spcBef>
                <a:spcPts val="2000"/>
              </a:spcBef>
              <a:defRPr sz="3696" spc="0">
                <a:latin typeface="Canela Text Regular"/>
                <a:ea typeface="Canela Text Regular"/>
                <a:cs typeface="Canela Text Regular"/>
                <a:sym typeface="Canela Text Regular"/>
              </a:defRPr>
            </a:pPr>
            <a:r>
              <a:t>Daniel identifies his actions as foreshadowing of the Antichrist to come in the end times.</a:t>
            </a:r>
          </a:p>
        </p:txBody>
      </p:sp>
      <p:sp>
        <p:nvSpPr>
          <p:cNvPr id="205" name="Antiochus Epiphan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Antiochus Epiphanes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o Who are “The People”?"/>
          <p:cNvSpPr txBox="1">
            <a:spLocks noGrp="1"/>
          </p:cNvSpPr>
          <p:nvPr>
            <p:ph type="title"/>
          </p:nvPr>
        </p:nvSpPr>
        <p:spPr>
          <a:prstGeom prst="rect">
            <a:avLst/>
          </a:prstGeom>
        </p:spPr>
        <p:txBody>
          <a:bodyPr/>
          <a:lstStyle/>
          <a:p>
            <a:r>
              <a:t>So Who are “The People”?</a:t>
            </a:r>
          </a:p>
        </p:txBody>
      </p:sp>
      <p:sp>
        <p:nvSpPr>
          <p:cNvPr id="208" name="From the List of people groups conquered by the Romans in the previous slide we can see modern day enemies of Israel.…"/>
          <p:cNvSpPr txBox="1">
            <a:spLocks noGrp="1"/>
          </p:cNvSpPr>
          <p:nvPr>
            <p:ph type="body" idx="1"/>
          </p:nvPr>
        </p:nvSpPr>
        <p:spPr>
          <a:prstGeom prst="rect">
            <a:avLst/>
          </a:prstGeom>
        </p:spPr>
        <p:txBody>
          <a:bodyPr/>
          <a:lstStyle/>
          <a:p>
            <a:pPr defTabSz="2438338">
              <a:lnSpc>
                <a:spcPct val="90000"/>
              </a:lnSpc>
              <a:defRPr sz="4400" spc="0">
                <a:latin typeface="Canela Text Regular"/>
                <a:ea typeface="Canela Text Regular"/>
                <a:cs typeface="Canela Text Regular"/>
                <a:sym typeface="Canela Text Regular"/>
              </a:defRPr>
            </a:pPr>
            <a:r>
              <a:t>From the List of people groups conquered by the Romans in the previous slide we can see modern day enemies of Israel. </a:t>
            </a:r>
          </a:p>
          <a:p>
            <a:pPr defTabSz="2438338">
              <a:lnSpc>
                <a:spcPct val="90000"/>
              </a:lnSpc>
              <a:defRPr sz="4400" spc="0">
                <a:latin typeface="Canela Text Regular"/>
                <a:ea typeface="Canela Text Regular"/>
                <a:cs typeface="Canela Text Regular"/>
                <a:sym typeface="Canela Text Regular"/>
              </a:defRPr>
            </a:pPr>
            <a:r>
              <a:t>We must remember that Rome would conquer a nation and then recruit and hire “Conscripts”. These are conquered people forced to join the army and fight on Romes behalf. </a:t>
            </a:r>
          </a:p>
          <a:p>
            <a:pPr defTabSz="2438338">
              <a:lnSpc>
                <a:spcPct val="90000"/>
              </a:lnSpc>
              <a:defRPr sz="4400" spc="0">
                <a:latin typeface="Canela Text Regular"/>
                <a:ea typeface="Canela Text Regular"/>
                <a:cs typeface="Canela Text Regular"/>
                <a:sym typeface="Canela Text Regular"/>
              </a:defRPr>
            </a:pPr>
            <a:r>
              <a:t>These “people” more than likely, fought against Israel in AD70.</a:t>
            </a:r>
          </a:p>
          <a:p>
            <a:pPr defTabSz="2438338">
              <a:lnSpc>
                <a:spcPct val="90000"/>
              </a:lnSpc>
              <a:defRPr sz="4400" spc="0">
                <a:latin typeface="Canela Text Regular"/>
                <a:ea typeface="Canela Text Regular"/>
                <a:cs typeface="Canela Text Regular"/>
                <a:sym typeface="Canela Text Regular"/>
              </a:defRPr>
            </a:pPr>
            <a:r>
              <a:t>So the people of the prince who is to come could possibly evolve from any of the listed people groups. But let’s look at it logically against current world events. </a:t>
            </a:r>
          </a:p>
        </p:txBody>
      </p:sp>
      <p:sp>
        <p:nvSpPr>
          <p:cNvPr id="209" name="Roman or Greek"/>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Roman or Greek</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hese are current Enemies of Israel"/>
          <p:cNvSpPr txBox="1">
            <a:spLocks noGrp="1"/>
          </p:cNvSpPr>
          <p:nvPr>
            <p:ph type="title"/>
          </p:nvPr>
        </p:nvSpPr>
        <p:spPr>
          <a:xfrm>
            <a:off x="1221184" y="776188"/>
            <a:ext cx="9753601" cy="1600201"/>
          </a:xfrm>
          <a:prstGeom prst="rect">
            <a:avLst/>
          </a:prstGeom>
        </p:spPr>
        <p:txBody>
          <a:bodyPr/>
          <a:lstStyle>
            <a:lvl1pPr defTabSz="1414272">
              <a:defRPr sz="4871" spc="-48"/>
            </a:lvl1pPr>
          </a:lstStyle>
          <a:p>
            <a:r>
              <a:t>These are current Enemies of Israel</a:t>
            </a:r>
          </a:p>
        </p:txBody>
      </p:sp>
      <p:sp>
        <p:nvSpPr>
          <p:cNvPr id="212" name="The Short List"/>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The Short List</a:t>
            </a:r>
          </a:p>
        </p:txBody>
      </p:sp>
      <p:sp>
        <p:nvSpPr>
          <p:cNvPr id="213" name="Egypt (Peace Treaty)…"/>
          <p:cNvSpPr txBox="1">
            <a:spLocks noGrp="1"/>
          </p:cNvSpPr>
          <p:nvPr>
            <p:ph type="body" sz="half" idx="1"/>
          </p:nvPr>
        </p:nvSpPr>
        <p:spPr>
          <a:prstGeom prst="rect">
            <a:avLst/>
          </a:prstGeom>
        </p:spPr>
        <p:txBody>
          <a:bodyPr/>
          <a:lstStyle/>
          <a:p>
            <a:pPr marL="404113" indent="-404113" defTabSz="1804370">
              <a:spcBef>
                <a:spcPts val="1700"/>
              </a:spcBef>
              <a:defRPr sz="3256"/>
            </a:pPr>
            <a:r>
              <a:t>Egypt (Peace Treaty)</a:t>
            </a:r>
          </a:p>
          <a:p>
            <a:pPr marL="404113" indent="-404113" defTabSz="1804370">
              <a:spcBef>
                <a:spcPts val="1700"/>
              </a:spcBef>
              <a:defRPr sz="3256"/>
            </a:pPr>
            <a:r>
              <a:t>Iraq  (Diplomatic Relations)</a:t>
            </a:r>
          </a:p>
          <a:p>
            <a:pPr marL="404113" indent="-404113" defTabSz="1804370">
              <a:spcBef>
                <a:spcPts val="1700"/>
              </a:spcBef>
              <a:defRPr sz="3256"/>
            </a:pPr>
            <a:r>
              <a:t>Jordan (Peace Treaty)</a:t>
            </a:r>
          </a:p>
          <a:p>
            <a:pPr marL="404113" indent="-404113" defTabSz="1804370">
              <a:spcBef>
                <a:spcPts val="1700"/>
              </a:spcBef>
              <a:defRPr sz="3256"/>
            </a:pPr>
            <a:r>
              <a:t>Lebanon</a:t>
            </a:r>
          </a:p>
          <a:p>
            <a:pPr marL="404113" indent="-404113" defTabSz="1804370">
              <a:spcBef>
                <a:spcPts val="1700"/>
              </a:spcBef>
              <a:defRPr sz="3256"/>
            </a:pPr>
            <a:r>
              <a:t>Lybia</a:t>
            </a:r>
          </a:p>
          <a:p>
            <a:pPr marL="404113" indent="-404113" defTabSz="1804370">
              <a:spcBef>
                <a:spcPts val="1700"/>
              </a:spcBef>
              <a:defRPr sz="3256"/>
            </a:pPr>
            <a:r>
              <a:t>Syria</a:t>
            </a:r>
          </a:p>
          <a:p>
            <a:pPr marL="404113" indent="-404113" defTabSz="1804370">
              <a:spcBef>
                <a:spcPts val="1700"/>
              </a:spcBef>
              <a:defRPr sz="3256"/>
            </a:pPr>
            <a:r>
              <a:t>Turkey</a:t>
            </a:r>
          </a:p>
          <a:p>
            <a:pPr marL="404113" indent="-404113" defTabSz="1804370">
              <a:spcBef>
                <a:spcPts val="1700"/>
              </a:spcBef>
              <a:defRPr sz="3256"/>
            </a:pPr>
            <a:r>
              <a:t>What is their common Religion? Islam</a:t>
            </a:r>
          </a:p>
          <a:p>
            <a:pPr marL="404113" indent="-404113" defTabSz="1804370">
              <a:spcBef>
                <a:spcPts val="1700"/>
              </a:spcBef>
              <a:defRPr sz="3256"/>
            </a:pPr>
            <a:r>
              <a:t>Consider the Red Heifers &amp; The Third Temple. </a:t>
            </a:r>
          </a:p>
          <a:p>
            <a:pPr marL="404113" indent="-404113" defTabSz="1804370">
              <a:spcBef>
                <a:spcPts val="1700"/>
              </a:spcBef>
              <a:defRPr sz="3256"/>
            </a:pPr>
            <a:r>
              <a:t>Does there need to be a 3rd Temple for prophesy to be fulfilled?</a:t>
            </a:r>
          </a:p>
        </p:txBody>
      </p:sp>
      <p:pic>
        <p:nvPicPr>
          <p:cNvPr id="214" name="360_F_281419725_ZOnesn844OP4PgwI48ilMOVIUNsBzC5P.jpg" descr="360_F_281419725_ZOnesn844OP4PgwI48ilMOVIUNsBzC5P.jpg"/>
          <p:cNvPicPr>
            <a:picLocks noChangeAspect="1"/>
          </p:cNvPicPr>
          <p:nvPr/>
        </p:nvPicPr>
        <p:blipFill>
          <a:blip r:embed="rId2"/>
          <a:stretch>
            <a:fillRect/>
          </a:stretch>
        </p:blipFill>
        <p:spPr>
          <a:xfrm>
            <a:off x="11009579" y="3119627"/>
            <a:ext cx="13291992" cy="747674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he Dome of the Rock."/>
          <p:cNvSpPr txBox="1">
            <a:spLocks noGrp="1"/>
          </p:cNvSpPr>
          <p:nvPr>
            <p:ph type="title"/>
          </p:nvPr>
        </p:nvSpPr>
        <p:spPr>
          <a:prstGeom prst="rect">
            <a:avLst/>
          </a:prstGeom>
        </p:spPr>
        <p:txBody>
          <a:bodyPr/>
          <a:lstStyle>
            <a:lvl1pPr defTabSz="2170176">
              <a:defRPr sz="7476" spc="-74"/>
            </a:lvl1pPr>
          </a:lstStyle>
          <a:p>
            <a:r>
              <a:t>The Dome of the Rock.</a:t>
            </a:r>
          </a:p>
        </p:txBody>
      </p:sp>
      <p:sp>
        <p:nvSpPr>
          <p:cNvPr id="217" name="This is an Islamic Temple."/>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80568" indent="-480568" algn="l" defTabSz="2145738">
              <a:lnSpc>
                <a:spcPct val="90000"/>
              </a:lnSpc>
              <a:spcBef>
                <a:spcPts val="2100"/>
              </a:spcBef>
              <a:buSzPct val="150000"/>
              <a:buChar char="•"/>
              <a:defRPr sz="3872" spc="0">
                <a:latin typeface="Canela Text Regular"/>
                <a:ea typeface="Canela Text Regular"/>
                <a:cs typeface="Canela Text Regular"/>
                <a:sym typeface="Canela Text Regular"/>
              </a:defRPr>
            </a:lvl1pPr>
          </a:lstStyle>
          <a:p>
            <a:r>
              <a:t>This is an Islamic Temple. </a:t>
            </a:r>
          </a:p>
        </p:txBody>
      </p:sp>
      <p:sp>
        <p:nvSpPr>
          <p:cNvPr id="218" name="It is a “Holy Place” in Islam.…"/>
          <p:cNvSpPr txBox="1">
            <a:spLocks noGrp="1"/>
          </p:cNvSpPr>
          <p:nvPr>
            <p:ph type="body" sz="half" idx="1"/>
          </p:nvPr>
        </p:nvSpPr>
        <p:spPr>
          <a:xfrm>
            <a:off x="1217215" y="3232911"/>
            <a:ext cx="9757570" cy="8384680"/>
          </a:xfrm>
          <a:prstGeom prst="rect">
            <a:avLst/>
          </a:prstGeom>
        </p:spPr>
        <p:txBody>
          <a:bodyPr/>
          <a:lstStyle/>
          <a:p>
            <a:pPr marL="524255" indent="-524255" defTabSz="2340805">
              <a:spcBef>
                <a:spcPts val="2300"/>
              </a:spcBef>
              <a:defRPr sz="4224"/>
            </a:pPr>
            <a:r>
              <a:t>It is a “Holy Place” in Islam.</a:t>
            </a:r>
          </a:p>
          <a:p>
            <a:pPr marL="524255" indent="-524255" defTabSz="2340805">
              <a:spcBef>
                <a:spcPts val="2300"/>
              </a:spcBef>
              <a:defRPr sz="4224"/>
            </a:pPr>
            <a:r>
              <a:t>The Red Heifers are intended to cleans the Jewish Priests so they can begin the sacrifices again.</a:t>
            </a:r>
          </a:p>
          <a:p>
            <a:pPr marL="524255" indent="-524255" defTabSz="2340805">
              <a:spcBef>
                <a:spcPts val="2300"/>
              </a:spcBef>
              <a:defRPr sz="4224"/>
            </a:pPr>
            <a:r>
              <a:t>Why Did Oct 7th happen? </a:t>
            </a:r>
            <a:r>
              <a:rPr>
                <a:solidFill>
                  <a:srgbClr val="0433FF"/>
                </a:solidFill>
              </a:rPr>
              <a:t>To prevent the sacrifice. </a:t>
            </a:r>
            <a:r>
              <a:rPr u="sng">
                <a:solidFill>
                  <a:srgbClr val="0433FF"/>
                </a:solidFill>
              </a:rPr>
              <a:t>Motive.</a:t>
            </a:r>
          </a:p>
          <a:p>
            <a:pPr marL="524255" indent="-524255" defTabSz="2340805">
              <a:spcBef>
                <a:spcPts val="2300"/>
              </a:spcBef>
              <a:defRPr sz="4224"/>
            </a:pPr>
            <a:r>
              <a:rPr u="sng">
                <a:solidFill>
                  <a:srgbClr val="0433FF"/>
                </a:solidFill>
              </a:rPr>
              <a:t>Do we need a third Jewish Temple? Traditional teaching says yes, but perhaps this is wrong?</a:t>
            </a:r>
          </a:p>
          <a:p>
            <a:pPr marL="524255" indent="-524255" defTabSz="2340805">
              <a:spcBef>
                <a:spcPts val="2300"/>
              </a:spcBef>
              <a:defRPr sz="2688"/>
            </a:pPr>
            <a:r>
              <a:rPr u="sng"/>
              <a:t>Per Ezekial there will be another Temple.</a:t>
            </a:r>
          </a:p>
        </p:txBody>
      </p:sp>
      <p:pic>
        <p:nvPicPr>
          <p:cNvPr id="219" name="abf8ed013c0f.jpg" descr="abf8ed013c0f.jpg"/>
          <p:cNvPicPr>
            <a:picLocks noChangeAspect="1"/>
          </p:cNvPicPr>
          <p:nvPr/>
        </p:nvPicPr>
        <p:blipFill>
          <a:blip r:embed="rId2"/>
          <a:stretch>
            <a:fillRect/>
          </a:stretch>
        </p:blipFill>
        <p:spPr>
          <a:xfrm>
            <a:off x="11073528" y="3155599"/>
            <a:ext cx="13164094" cy="740480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ould the Dome of the Rock be the “Holy Place”?"/>
          <p:cNvSpPr txBox="1">
            <a:spLocks noGrp="1"/>
          </p:cNvSpPr>
          <p:nvPr>
            <p:ph type="title"/>
          </p:nvPr>
        </p:nvSpPr>
        <p:spPr>
          <a:prstGeom prst="rect">
            <a:avLst/>
          </a:prstGeom>
        </p:spPr>
        <p:txBody>
          <a:bodyPr/>
          <a:lstStyle>
            <a:lvl1pPr defTabSz="2316479">
              <a:defRPr sz="7979" spc="-79"/>
            </a:lvl1pPr>
          </a:lstStyle>
          <a:p>
            <a:r>
              <a:t>Could the Dome of the Rock be the “Holy Place”?</a:t>
            </a:r>
          </a:p>
        </p:txBody>
      </p:sp>
      <p:sp>
        <p:nvSpPr>
          <p:cNvPr id="222" name="2Th 2:3 Let no one deceive you by any means; for that Day will not come unless the falling away comes first, and the man of sin is revealed, the son of perdition,…"/>
          <p:cNvSpPr txBox="1">
            <a:spLocks noGrp="1"/>
          </p:cNvSpPr>
          <p:nvPr>
            <p:ph type="body" idx="1"/>
          </p:nvPr>
        </p:nvSpPr>
        <p:spPr>
          <a:prstGeom prst="rect">
            <a:avLst/>
          </a:prstGeom>
        </p:spPr>
        <p:txBody>
          <a:bodyPr/>
          <a:lstStyle/>
          <a:p>
            <a:pPr defTabSz="2096971">
              <a:lnSpc>
                <a:spcPct val="90000"/>
              </a:lnSpc>
              <a:spcBef>
                <a:spcPts val="2000"/>
              </a:spcBef>
              <a:defRPr sz="3784" spc="0">
                <a:latin typeface="Canela Text Regular"/>
                <a:ea typeface="Canela Text Regular"/>
                <a:cs typeface="Canela Text Regular"/>
                <a:sym typeface="Canela Text Regular"/>
              </a:defRPr>
            </a:pPr>
            <a:r>
              <a:t> 2Th 2:3 Let no one deceive you by any means; for that Day will not come unless </a:t>
            </a:r>
            <a:r>
              <a:rPr>
                <a:solidFill>
                  <a:srgbClr val="0433FF"/>
                </a:solidFill>
              </a:rPr>
              <a:t>the falling away comes first,</a:t>
            </a:r>
            <a:r>
              <a:t> </a:t>
            </a:r>
            <a:r>
              <a:rPr>
                <a:solidFill>
                  <a:srgbClr val="FF2600"/>
                </a:solidFill>
              </a:rPr>
              <a:t>and</a:t>
            </a:r>
            <a:r>
              <a:t> </a:t>
            </a:r>
            <a:r>
              <a:rPr>
                <a:solidFill>
                  <a:srgbClr val="0433FF"/>
                </a:solidFill>
              </a:rPr>
              <a:t>the man of sin is revealed, the son of perdition</a:t>
            </a:r>
            <a:r>
              <a:t>,</a:t>
            </a:r>
          </a:p>
          <a:p>
            <a:pPr defTabSz="2096971">
              <a:lnSpc>
                <a:spcPct val="90000"/>
              </a:lnSpc>
              <a:spcBef>
                <a:spcPts val="2000"/>
              </a:spcBef>
              <a:defRPr sz="3784" spc="0">
                <a:latin typeface="Canela Text Regular"/>
                <a:ea typeface="Canela Text Regular"/>
                <a:cs typeface="Canela Text Regular"/>
                <a:sym typeface="Canela Text Regular"/>
              </a:defRPr>
            </a:pPr>
            <a:r>
              <a:t>2Th 2:4 who </a:t>
            </a:r>
            <a:r>
              <a:rPr>
                <a:solidFill>
                  <a:srgbClr val="0433FF"/>
                </a:solidFill>
              </a:rPr>
              <a:t>opposes and exalts himself above all that is called God</a:t>
            </a:r>
            <a:r>
              <a:t> or </a:t>
            </a:r>
            <a:r>
              <a:rPr>
                <a:solidFill>
                  <a:srgbClr val="0433FF"/>
                </a:solidFill>
              </a:rPr>
              <a:t>that is worshiped,</a:t>
            </a:r>
            <a:r>
              <a:t> so that </a:t>
            </a:r>
            <a:r>
              <a:rPr>
                <a:solidFill>
                  <a:srgbClr val="FF2600"/>
                </a:solidFill>
              </a:rPr>
              <a:t>he sits </a:t>
            </a:r>
            <a:r>
              <a:rPr sz="4042" u="sng">
                <a:solidFill>
                  <a:srgbClr val="FF2600"/>
                </a:solidFill>
                <a:latin typeface="Canela Text Bold"/>
                <a:ea typeface="Canela Text Bold"/>
                <a:cs typeface="Canela Text Bold"/>
                <a:sym typeface="Canela Text Bold"/>
              </a:rPr>
              <a:t>as God </a:t>
            </a:r>
            <a:r>
              <a:rPr>
                <a:solidFill>
                  <a:srgbClr val="FF2600"/>
                </a:solidFill>
              </a:rPr>
              <a:t>in the </a:t>
            </a:r>
            <a:r>
              <a:rPr u="sng">
                <a:solidFill>
                  <a:srgbClr val="942192"/>
                </a:solidFill>
                <a:latin typeface="Canela Text Bold"/>
                <a:ea typeface="Canela Text Bold"/>
                <a:cs typeface="Canela Text Bold"/>
                <a:sym typeface="Canela Text Bold"/>
              </a:rPr>
              <a:t>temple</a:t>
            </a:r>
            <a:r>
              <a:rPr>
                <a:solidFill>
                  <a:srgbClr val="FF2600"/>
                </a:solidFill>
              </a:rPr>
              <a:t> of God</a:t>
            </a:r>
            <a:r>
              <a:t>, showing himself that he is God.</a:t>
            </a:r>
          </a:p>
          <a:p>
            <a:pPr defTabSz="2096971">
              <a:lnSpc>
                <a:spcPct val="90000"/>
              </a:lnSpc>
              <a:spcBef>
                <a:spcPts val="2000"/>
              </a:spcBef>
              <a:defRPr sz="3784" spc="0">
                <a:latin typeface="Canela Text Regular"/>
                <a:ea typeface="Canela Text Regular"/>
                <a:cs typeface="Canela Text Regular"/>
                <a:sym typeface="Canela Text Regular"/>
              </a:defRPr>
            </a:pPr>
            <a:r>
              <a:t>- “Sits as God” is key to understanding exactly what the Antichrist is going to do. God sat on the Ark, the Mercy seat, in the Temple, The Holy of Holies.</a:t>
            </a:r>
          </a:p>
          <a:p>
            <a:pPr defTabSz="2096971">
              <a:lnSpc>
                <a:spcPct val="90000"/>
              </a:lnSpc>
              <a:spcBef>
                <a:spcPts val="2000"/>
              </a:spcBef>
              <a:defRPr sz="3784" spc="0">
                <a:solidFill>
                  <a:srgbClr val="942192"/>
                </a:solidFill>
                <a:latin typeface="Canela Text Regular"/>
                <a:ea typeface="Canela Text Regular"/>
                <a:cs typeface="Canela Text Regular"/>
                <a:sym typeface="Canela Text Regular"/>
              </a:defRPr>
            </a:pPr>
            <a:r>
              <a:t>-Temple- Strongs G3485 -used of the temple at Jerusalem, but </a:t>
            </a:r>
            <a:r>
              <a:rPr u="sng">
                <a:latin typeface="Canela Text Bold"/>
                <a:ea typeface="Canela Text Bold"/>
                <a:cs typeface="Canela Text Bold"/>
                <a:sym typeface="Canela Text Bold"/>
              </a:rPr>
              <a:t>only</a:t>
            </a:r>
            <a:r>
              <a:t> of the sacred edifice (or sanctuary) itself, consisting of the Holy place and the Holy of Holies (in classical Greek it is used of the sanctuary or cell of the temple, where the image of the god was placed which is </a:t>
            </a:r>
            <a:r>
              <a:rPr u="sng">
                <a:latin typeface="Canela Text Bold"/>
                <a:ea typeface="Canela Text Bold"/>
                <a:cs typeface="Canela Text Bold"/>
                <a:sym typeface="Canela Text Bold"/>
              </a:rPr>
              <a:t>distinguished from the whole enclosure)</a:t>
            </a:r>
          </a:p>
        </p:txBody>
      </p:sp>
      <p:sp>
        <p:nvSpPr>
          <p:cNvPr id="223" name="It’s sub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It’s subtle.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DFE4BDA-2F4A-0F9E-7462-2202168F078D}"/>
              </a:ext>
            </a:extLst>
          </p:cNvPr>
          <p:cNvSpPr>
            <a:spLocks noGrp="1"/>
          </p:cNvSpPr>
          <p:nvPr>
            <p:ph type="pic" idx="21"/>
          </p:nvPr>
        </p:nvSpPr>
        <p:spPr/>
        <p:txBody>
          <a:bodyPr/>
          <a:lstStyle/>
          <a:p>
            <a:endParaRPr lang="en-US"/>
          </a:p>
        </p:txBody>
      </p:sp>
      <p:sp>
        <p:nvSpPr>
          <p:cNvPr id="5" name="Title 4">
            <a:extLst>
              <a:ext uri="{FF2B5EF4-FFF2-40B4-BE49-F238E27FC236}">
                <a16:creationId xmlns:a16="http://schemas.microsoft.com/office/drawing/2014/main" id="{37A80A10-F663-8C77-54D4-4967567F74DD}"/>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ADDFA172-E107-265E-2788-E3AF486E11ED}"/>
              </a:ext>
            </a:extLst>
          </p:cNvPr>
          <p:cNvSpPr>
            <a:spLocks noGrp="1"/>
          </p:cNvSpPr>
          <p:nvPr>
            <p:ph type="body" sz="quarter" idx="1"/>
          </p:nvPr>
        </p:nvSpPr>
        <p:spPr/>
        <p:txBody>
          <a:bodyPr/>
          <a:lstStyle/>
          <a:p>
            <a:endParaRPr lang="en-US"/>
          </a:p>
        </p:txBody>
      </p:sp>
      <p:sp>
        <p:nvSpPr>
          <p:cNvPr id="8" name="Text Placeholder 7">
            <a:extLst>
              <a:ext uri="{FF2B5EF4-FFF2-40B4-BE49-F238E27FC236}">
                <a16:creationId xmlns:a16="http://schemas.microsoft.com/office/drawing/2014/main" id="{108A8161-2BCA-B29C-E67C-9017A1262F6E}"/>
              </a:ext>
            </a:extLst>
          </p:cNvPr>
          <p:cNvSpPr>
            <a:spLocks noGrp="1"/>
          </p:cNvSpPr>
          <p:nvPr>
            <p:ph type="body" sz="quarter" idx="22"/>
          </p:nvPr>
        </p:nvSpPr>
        <p:spPr/>
        <p:txBody>
          <a:bodyPr/>
          <a:lstStyle/>
          <a:p>
            <a:endParaRPr lang="en-US"/>
          </a:p>
        </p:txBody>
      </p:sp>
      <p:pic>
        <p:nvPicPr>
          <p:cNvPr id="9" name="Waiting  Healing Place Worship">
            <a:hlinkClick r:id="" action="ppaction://media"/>
            <a:extLst>
              <a:ext uri="{FF2B5EF4-FFF2-40B4-BE49-F238E27FC236}">
                <a16:creationId xmlns:a16="http://schemas.microsoft.com/office/drawing/2014/main" id="{420894D8-D959-FCF9-8021-1AC63B4661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24383999" cy="13957541"/>
          </a:xfrm>
          <a:prstGeom prst="rect">
            <a:avLst/>
          </a:prstGeom>
        </p:spPr>
      </p:pic>
    </p:spTree>
    <p:extLst>
      <p:ext uri="{BB962C8B-B14F-4D97-AF65-F5344CB8AC3E}">
        <p14:creationId xmlns:p14="http://schemas.microsoft.com/office/powerpoint/2010/main" val="1457477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4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We See This?"/>
          <p:cNvSpPr txBox="1">
            <a:spLocks noGrp="1"/>
          </p:cNvSpPr>
          <p:nvPr>
            <p:ph type="title"/>
          </p:nvPr>
        </p:nvSpPr>
        <p:spPr>
          <a:prstGeom prst="rect">
            <a:avLst/>
          </a:prstGeom>
        </p:spPr>
        <p:txBody>
          <a:bodyPr/>
          <a:lstStyle/>
          <a:p>
            <a:r>
              <a:t>We See This?</a:t>
            </a:r>
          </a:p>
        </p:txBody>
      </p:sp>
      <p:sp>
        <p:nvSpPr>
          <p:cNvPr id="226" name="The Temp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The Temple</a:t>
            </a:r>
          </a:p>
        </p:txBody>
      </p:sp>
      <p:pic>
        <p:nvPicPr>
          <p:cNvPr id="227" name="main-qimg-da93e2a07531a7ed3ecee0eabb5df7e1-pjlq.jpg" descr="main-qimg-da93e2a07531a7ed3ecee0eabb5df7e1-pjlq.jpg"/>
          <p:cNvPicPr>
            <a:picLocks noChangeAspect="1"/>
          </p:cNvPicPr>
          <p:nvPr/>
        </p:nvPicPr>
        <p:blipFill>
          <a:blip r:embed="rId2"/>
          <a:stretch>
            <a:fillRect/>
          </a:stretch>
        </p:blipFill>
        <p:spPr>
          <a:xfrm>
            <a:off x="5983697" y="3288516"/>
            <a:ext cx="12416606" cy="909588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But It actually means this."/>
          <p:cNvSpPr txBox="1">
            <a:spLocks noGrp="1"/>
          </p:cNvSpPr>
          <p:nvPr>
            <p:ph type="title"/>
          </p:nvPr>
        </p:nvSpPr>
        <p:spPr>
          <a:prstGeom prst="rect">
            <a:avLst/>
          </a:prstGeom>
        </p:spPr>
        <p:txBody>
          <a:bodyPr/>
          <a:lstStyle/>
          <a:p>
            <a:r>
              <a:t>But It actually means this.</a:t>
            </a:r>
          </a:p>
        </p:txBody>
      </p:sp>
      <p:sp>
        <p:nvSpPr>
          <p:cNvPr id="230" name="The Foundation Ston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The Foundation Stone</a:t>
            </a:r>
          </a:p>
        </p:txBody>
      </p:sp>
      <p:pic>
        <p:nvPicPr>
          <p:cNvPr id="231" name="images-1.jpg" descr="images-1.jpg"/>
          <p:cNvPicPr>
            <a:picLocks noChangeAspect="1"/>
          </p:cNvPicPr>
          <p:nvPr/>
        </p:nvPicPr>
        <p:blipFill>
          <a:blip r:embed="rId2"/>
          <a:stretch>
            <a:fillRect/>
          </a:stretch>
        </p:blipFill>
        <p:spPr>
          <a:xfrm>
            <a:off x="6287168" y="3414237"/>
            <a:ext cx="11809664" cy="908790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he Holy of Holies"/>
          <p:cNvSpPr txBox="1">
            <a:spLocks noGrp="1"/>
          </p:cNvSpPr>
          <p:nvPr>
            <p:ph type="title"/>
          </p:nvPr>
        </p:nvSpPr>
        <p:spPr>
          <a:prstGeom prst="rect">
            <a:avLst/>
          </a:prstGeom>
        </p:spPr>
        <p:txBody>
          <a:bodyPr/>
          <a:lstStyle/>
          <a:p>
            <a:r>
              <a:t>The Holy of Holies</a:t>
            </a:r>
          </a:p>
        </p:txBody>
      </p:sp>
      <p:sp>
        <p:nvSpPr>
          <p:cNvPr id="234" name="The Holy of Holies was a room within the temple, separated from the rest of the building by a veil and curtains. The Holy of Holies was a cube measuring 20 cubits by 20 cubits by 20 cubits,(30x30x30) located at the westernmost end of the temple. The temp"/>
          <p:cNvSpPr txBox="1">
            <a:spLocks noGrp="1"/>
          </p:cNvSpPr>
          <p:nvPr>
            <p:ph type="body" idx="1"/>
          </p:nvPr>
        </p:nvSpPr>
        <p:spPr>
          <a:prstGeom prst="rect">
            <a:avLst/>
          </a:prstGeom>
        </p:spPr>
        <p:txBody>
          <a:bodyPr/>
          <a:lstStyle/>
          <a:p>
            <a:pPr defTabSz="2438338">
              <a:lnSpc>
                <a:spcPct val="90000"/>
              </a:lnSpc>
              <a:defRPr sz="4400" spc="0">
                <a:latin typeface="Canela Text Regular"/>
                <a:ea typeface="Canela Text Regular"/>
                <a:cs typeface="Canela Text Regular"/>
                <a:sym typeface="Canela Text Regular"/>
              </a:defRPr>
            </a:pPr>
            <a:r>
              <a:t>The Holy of Holies was </a:t>
            </a:r>
            <a:r>
              <a:rPr u="sng"/>
              <a:t>a room within the temple</a:t>
            </a:r>
            <a:r>
              <a:t>, separated from the rest of the building by a veil and curtains. The Holy of Holies was </a:t>
            </a:r>
            <a:r>
              <a:rPr u="sng"/>
              <a:t>a cube</a:t>
            </a:r>
            <a:r>
              <a:t> measuring 20 cubits by 20 cubits by 20 cubits,(30x30x30) located at the westernmost end of the temple. The temple was a place of worship used for spiritual activities like prayer and sacrifice. The Holy of Holies was thought to be the dwelling place of God on Earth, and was used to store the Ark of the Covenant, which contained the stone tablets inscribed by God.</a:t>
            </a:r>
          </a:p>
          <a:p>
            <a:pPr defTabSz="2438338">
              <a:lnSpc>
                <a:spcPct val="90000"/>
              </a:lnSpc>
              <a:defRPr sz="4400" spc="0">
                <a:latin typeface="Canela Text Regular"/>
                <a:ea typeface="Canela Text Regular"/>
                <a:cs typeface="Canela Text Regular"/>
                <a:sym typeface="Canela Text Regular"/>
              </a:defRPr>
            </a:pPr>
            <a:endParaRPr/>
          </a:p>
          <a:p>
            <a:pPr defTabSz="2438338">
              <a:lnSpc>
                <a:spcPct val="90000"/>
              </a:lnSpc>
              <a:defRPr sz="4400" spc="0">
                <a:latin typeface="Canela Text Regular"/>
                <a:ea typeface="Canela Text Regular"/>
                <a:cs typeface="Canela Text Regular"/>
                <a:sym typeface="Canela Text Regular"/>
              </a:defRPr>
            </a:pPr>
            <a:r>
              <a:t>Could a Muslim, today, enter the Holy of Holies and sit and proclaim himself as god?</a:t>
            </a:r>
          </a:p>
        </p:txBody>
      </p:sp>
      <p:sp>
        <p:nvSpPr>
          <p:cNvPr id="235" name="Size Matte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Size Matters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es Satan Know?"/>
          <p:cNvSpPr txBox="1">
            <a:spLocks noGrp="1"/>
          </p:cNvSpPr>
          <p:nvPr>
            <p:ph type="title"/>
          </p:nvPr>
        </p:nvSpPr>
        <p:spPr>
          <a:prstGeom prst="rect">
            <a:avLst/>
          </a:prstGeom>
        </p:spPr>
        <p:txBody>
          <a:bodyPr/>
          <a:lstStyle/>
          <a:p>
            <a:r>
              <a:t>Does Satan Know?</a:t>
            </a:r>
          </a:p>
        </p:txBody>
      </p:sp>
      <p:sp>
        <p:nvSpPr>
          <p:cNvPr id="238" name="The exact location of the Holy of Holies on Temple Mount in Jerusalem is disputed:…"/>
          <p:cNvSpPr txBox="1">
            <a:spLocks noGrp="1"/>
          </p:cNvSpPr>
          <p:nvPr>
            <p:ph type="body" idx="1"/>
          </p:nvPr>
        </p:nvSpPr>
        <p:spPr>
          <a:xfrm>
            <a:off x="1219199" y="3994810"/>
            <a:ext cx="21945601" cy="9543941"/>
          </a:xfrm>
          <a:prstGeom prst="rect">
            <a:avLst/>
          </a:prstGeom>
        </p:spPr>
        <p:txBody>
          <a:bodyPr>
            <a:normAutofit lnSpcReduction="10000"/>
          </a:bodyPr>
          <a:lstStyle/>
          <a:p>
            <a:pPr defTabSz="246888">
              <a:spcBef>
                <a:spcPts val="0"/>
              </a:spcBef>
              <a:defRPr sz="3240" spc="0">
                <a:solidFill>
                  <a:srgbClr val="001D35"/>
                </a:solidFill>
                <a:latin typeface="Arial"/>
                <a:ea typeface="Arial"/>
                <a:cs typeface="Arial"/>
                <a:sym typeface="Arial"/>
              </a:defRPr>
            </a:pPr>
            <a:r>
              <a:rPr dirty="0">
                <a:solidFill>
                  <a:srgbClr val="FF2600"/>
                </a:solidFill>
              </a:rPr>
              <a:t>The exact location of the Holy of Holies on Temple Mount in Jerusalem is disputed:</a:t>
            </a:r>
            <a:r>
              <a:rPr dirty="0"/>
              <a:t> </a:t>
            </a:r>
          </a:p>
          <a:p>
            <a:pPr defTabSz="246888">
              <a:spcBef>
                <a:spcPts val="0"/>
              </a:spcBef>
              <a:defRPr sz="3240" spc="0">
                <a:solidFill>
                  <a:srgbClr val="001D35"/>
                </a:solidFill>
                <a:latin typeface="Arial"/>
                <a:ea typeface="Arial"/>
                <a:cs typeface="Arial"/>
                <a:sym typeface="Arial"/>
              </a:defRPr>
            </a:pPr>
            <a:endParaRPr dirty="0"/>
          </a:p>
          <a:p>
            <a:pPr marL="246888" indent="-171450" defTabSz="246888">
              <a:spcBef>
                <a:spcPts val="0"/>
              </a:spcBef>
              <a:buClr>
                <a:srgbClr val="001D35"/>
              </a:buClr>
              <a:buSzPct val="150000"/>
              <a:buFont typeface="Arial"/>
              <a:buChar char="•"/>
              <a:defRPr sz="3240" spc="0">
                <a:solidFill>
                  <a:srgbClr val="001D35"/>
                </a:solidFill>
                <a:latin typeface="Arial"/>
                <a:ea typeface="Arial"/>
                <a:cs typeface="Arial"/>
                <a:sym typeface="Arial"/>
              </a:defRPr>
            </a:pPr>
            <a:r>
              <a:rPr dirty="0"/>
              <a:t>Foundation Stone</a:t>
            </a:r>
            <a:br>
              <a:rPr dirty="0"/>
            </a:br>
            <a:r>
              <a:rPr dirty="0"/>
              <a:t>Some classical Jewish sources say the Holy of Holies was located on the Foundation Stone,</a:t>
            </a:r>
            <a:r>
              <a:rPr b="1" dirty="0"/>
              <a:t> which is under the Dome of the Rock. </a:t>
            </a:r>
            <a:r>
              <a:rPr dirty="0"/>
              <a:t>The traditional view is that the Dome of the Rock is on the site of the Temple. </a:t>
            </a:r>
            <a:br>
              <a:rPr dirty="0">
                <a:solidFill>
                  <a:srgbClr val="0B57D0"/>
                </a:solidFill>
              </a:rPr>
            </a:br>
            <a:endParaRPr dirty="0">
              <a:solidFill>
                <a:srgbClr val="0B57D0"/>
              </a:solidFill>
            </a:endParaRPr>
          </a:p>
          <a:p>
            <a:pPr marL="246888" indent="-171450" defTabSz="246888">
              <a:spcBef>
                <a:spcPts val="0"/>
              </a:spcBef>
              <a:buClr>
                <a:srgbClr val="001D35"/>
              </a:buClr>
              <a:buSzPct val="150000"/>
              <a:buFont typeface="Arial"/>
              <a:buChar char="•"/>
              <a:defRPr sz="3240" spc="0">
                <a:solidFill>
                  <a:srgbClr val="001D35"/>
                </a:solidFill>
                <a:latin typeface="Arial"/>
                <a:ea typeface="Arial"/>
                <a:cs typeface="Arial"/>
                <a:sym typeface="Arial"/>
              </a:defRPr>
            </a:pPr>
            <a:r>
              <a:rPr dirty="0"/>
              <a:t>Dome of the Spirits</a:t>
            </a:r>
            <a:br>
              <a:rPr dirty="0"/>
            </a:br>
            <a:r>
              <a:rPr dirty="0"/>
              <a:t>According to Kaufman, the Holy of Holies was located at the</a:t>
            </a:r>
            <a:r>
              <a:rPr b="1" dirty="0"/>
              <a:t> Dome of the Spirits,</a:t>
            </a:r>
            <a:r>
              <a:rPr dirty="0"/>
              <a:t> which is northwest of the Dome of the Rock. The Foundation Stone would be the rock under the Dome of the Spirits. </a:t>
            </a:r>
            <a:br>
              <a:rPr dirty="0">
                <a:solidFill>
                  <a:srgbClr val="0B57D0"/>
                </a:solidFill>
              </a:rPr>
            </a:br>
            <a:endParaRPr dirty="0">
              <a:solidFill>
                <a:srgbClr val="0B57D0"/>
              </a:solidFill>
            </a:endParaRPr>
          </a:p>
          <a:p>
            <a:pPr marL="246888" indent="-171450" defTabSz="246888">
              <a:spcBef>
                <a:spcPts val="0"/>
              </a:spcBef>
              <a:buClr>
                <a:srgbClr val="001D35"/>
              </a:buClr>
              <a:buSzPct val="150000"/>
              <a:buFont typeface="Arial"/>
              <a:buChar char="•"/>
              <a:defRPr sz="3240" spc="0">
                <a:solidFill>
                  <a:srgbClr val="001D35"/>
                </a:solidFill>
                <a:latin typeface="Arial"/>
                <a:ea typeface="Arial"/>
                <a:cs typeface="Arial"/>
                <a:sym typeface="Arial"/>
              </a:defRPr>
            </a:pPr>
            <a:r>
              <a:rPr dirty="0"/>
              <a:t>Well of Souls</a:t>
            </a:r>
            <a:br>
              <a:rPr dirty="0"/>
            </a:br>
            <a:r>
              <a:rPr dirty="0"/>
              <a:t>Christian Crusaders believed the Holy of Holies was in the Well of Souls,</a:t>
            </a:r>
            <a:r>
              <a:rPr b="1" dirty="0"/>
              <a:t> a small cave under the Foundation Stone</a:t>
            </a:r>
            <a:r>
              <a:rPr dirty="0"/>
              <a:t> in the Dome of the Rock. </a:t>
            </a:r>
            <a:br>
              <a:rPr dirty="0">
                <a:solidFill>
                  <a:srgbClr val="0B57D0"/>
                </a:solidFill>
              </a:rPr>
            </a:br>
            <a:endParaRPr dirty="0">
              <a:solidFill>
                <a:srgbClr val="0B57D0"/>
              </a:solidFill>
            </a:endParaRPr>
          </a:p>
          <a:p>
            <a:pPr marL="246888" indent="-171450" defTabSz="246888">
              <a:spcBef>
                <a:spcPts val="0"/>
              </a:spcBef>
              <a:buClr>
                <a:srgbClr val="001D35"/>
              </a:buClr>
              <a:buSzPct val="150000"/>
              <a:buFont typeface="Arial"/>
              <a:buChar char="•"/>
              <a:defRPr sz="3240" spc="0">
                <a:solidFill>
                  <a:srgbClr val="001D35"/>
                </a:solidFill>
                <a:latin typeface="Arial"/>
                <a:ea typeface="Arial"/>
                <a:cs typeface="Arial"/>
                <a:sym typeface="Arial"/>
              </a:defRPr>
            </a:pPr>
            <a:r>
              <a:rPr dirty="0"/>
              <a:t>El Kas foundation</a:t>
            </a:r>
            <a:br>
              <a:rPr dirty="0"/>
            </a:br>
            <a:r>
              <a:rPr dirty="0"/>
              <a:t>Some say that if Baalbek architecture is the correct model, the Holy of Holies is located </a:t>
            </a:r>
            <a:r>
              <a:rPr b="1" dirty="0"/>
              <a:t>under the El Kas foundation</a:t>
            </a:r>
            <a:r>
              <a:rPr dirty="0"/>
              <a:t>. </a:t>
            </a:r>
            <a:br>
              <a:rPr dirty="0"/>
            </a:br>
            <a:r>
              <a:rPr dirty="0">
                <a:solidFill>
                  <a:srgbClr val="0433FF"/>
                </a:solidFill>
              </a:rPr>
              <a:t>I explain this to you so you will know what to be looking for. Imagine the confusion if this happens and there is no 3rd Temple in Jerusalem. </a:t>
            </a:r>
          </a:p>
          <a:p>
            <a:pPr marL="246888" indent="-171450" defTabSz="246888">
              <a:spcBef>
                <a:spcPts val="0"/>
              </a:spcBef>
              <a:buClr>
                <a:srgbClr val="001D35"/>
              </a:buClr>
              <a:buSzPct val="150000"/>
              <a:buFont typeface="Arial"/>
              <a:buChar char="•"/>
              <a:defRPr sz="3240" spc="0">
                <a:solidFill>
                  <a:srgbClr val="001D35"/>
                </a:solidFill>
                <a:latin typeface="Arial"/>
                <a:ea typeface="Arial"/>
                <a:cs typeface="Arial"/>
                <a:sym typeface="Arial"/>
              </a:defRPr>
            </a:pPr>
            <a:r>
              <a:rPr dirty="0"/>
              <a:t>https://madainproject.com/interactive_map_of_the_temple_mount/</a:t>
            </a:r>
          </a:p>
        </p:txBody>
      </p:sp>
      <p:sp>
        <p:nvSpPr>
          <p:cNvPr id="239" name="Where is the True location of the Holy of Holi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Where is the True location of the Holy of Holies?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Quick Summary"/>
          <p:cNvSpPr txBox="1">
            <a:spLocks noGrp="1"/>
          </p:cNvSpPr>
          <p:nvPr>
            <p:ph type="title"/>
          </p:nvPr>
        </p:nvSpPr>
        <p:spPr>
          <a:prstGeom prst="rect">
            <a:avLst/>
          </a:prstGeom>
        </p:spPr>
        <p:txBody>
          <a:bodyPr/>
          <a:lstStyle/>
          <a:p>
            <a:r>
              <a:t>Quick Summary</a:t>
            </a:r>
          </a:p>
        </p:txBody>
      </p:sp>
      <p:sp>
        <p:nvSpPr>
          <p:cNvPr id="242" name="Luke 21 Prophesy…"/>
          <p:cNvSpPr txBox="1">
            <a:spLocks noGrp="1"/>
          </p:cNvSpPr>
          <p:nvPr>
            <p:ph type="body" idx="1"/>
          </p:nvPr>
        </p:nvSpPr>
        <p:spPr>
          <a:xfrm>
            <a:off x="1219199" y="2633715"/>
            <a:ext cx="21945601" cy="9765033"/>
          </a:xfrm>
          <a:prstGeom prst="rect">
            <a:avLst/>
          </a:prstGeom>
        </p:spPr>
        <p:txBody>
          <a:bodyPr/>
          <a:lstStyle/>
          <a:p>
            <a:pPr marL="546100" indent="-546100" defTabSz="2438338">
              <a:lnSpc>
                <a:spcPct val="90000"/>
              </a:lnSpc>
              <a:buSzPct val="45000"/>
              <a:buBlip>
                <a:blip r:embed="rId2"/>
              </a:buBlip>
              <a:defRPr sz="4400" spc="0">
                <a:latin typeface="Canela Text Regular"/>
                <a:ea typeface="Canela Text Regular"/>
                <a:cs typeface="Canela Text Regular"/>
                <a:sym typeface="Canela Text Regular"/>
              </a:defRPr>
            </a:pPr>
            <a:r>
              <a:t>Luke 21 Prophesy</a:t>
            </a:r>
          </a:p>
          <a:p>
            <a:pPr marL="546100" indent="-546100" defTabSz="2438338">
              <a:lnSpc>
                <a:spcPct val="90000"/>
              </a:lnSpc>
              <a:buSzPct val="45000"/>
              <a:buBlip>
                <a:blip r:embed="rId2"/>
              </a:buBlip>
              <a:defRPr sz="4400" spc="0">
                <a:latin typeface="Canela Text Regular"/>
                <a:ea typeface="Canela Text Regular"/>
                <a:cs typeface="Canela Text Regular"/>
                <a:sym typeface="Canela Text Regular"/>
              </a:defRPr>
            </a:pPr>
            <a:r>
              <a:t>Obvious Diversity concerning the peoples of a Renewed Roman Empire. Iron and Clay.</a:t>
            </a:r>
          </a:p>
          <a:p>
            <a:pPr marL="546100" indent="-546100" defTabSz="2438338">
              <a:lnSpc>
                <a:spcPct val="90000"/>
              </a:lnSpc>
              <a:buSzPct val="45000"/>
              <a:buBlip>
                <a:blip r:embed="rId2"/>
              </a:buBlip>
              <a:defRPr sz="4400" spc="0">
                <a:latin typeface="Canela Text Regular"/>
                <a:ea typeface="Canela Text Regular"/>
                <a:cs typeface="Canela Text Regular"/>
                <a:sym typeface="Canela Text Regular"/>
              </a:defRPr>
            </a:pPr>
            <a:r>
              <a:t>Daniel 9:26-27 - We now understand it is skipping through time.</a:t>
            </a:r>
          </a:p>
          <a:p>
            <a:pPr marL="546100" indent="-546100" defTabSz="2438338">
              <a:lnSpc>
                <a:spcPct val="90000"/>
              </a:lnSpc>
              <a:buSzPct val="45000"/>
              <a:buBlip>
                <a:blip r:embed="rId2"/>
              </a:buBlip>
              <a:defRPr sz="4400" spc="0">
                <a:latin typeface="Canela Text Regular"/>
                <a:ea typeface="Canela Text Regular"/>
                <a:cs typeface="Canela Text Regular"/>
                <a:sym typeface="Canela Text Regular"/>
              </a:defRPr>
            </a:pPr>
            <a:r>
              <a:t>In order to reveal the AC, a 3rd temple may not be necessary. </a:t>
            </a:r>
          </a:p>
          <a:p>
            <a:pPr marL="546100" indent="-546100" defTabSz="2438338">
              <a:lnSpc>
                <a:spcPct val="90000"/>
              </a:lnSpc>
              <a:buSzPct val="45000"/>
              <a:buBlip>
                <a:blip r:embed="rId2"/>
              </a:buBlip>
              <a:defRPr sz="4400" spc="0">
                <a:latin typeface="Canela Text Regular"/>
                <a:ea typeface="Canela Text Regular"/>
                <a:cs typeface="Canela Text Regular"/>
                <a:sym typeface="Canela Text Regular"/>
              </a:defRPr>
            </a:pPr>
            <a:endParaRPr/>
          </a:p>
          <a:p>
            <a:pPr marL="546100" indent="-546100" defTabSz="2438338">
              <a:lnSpc>
                <a:spcPct val="90000"/>
              </a:lnSpc>
              <a:buSzPct val="45000"/>
              <a:buBlip>
                <a:blip r:embed="rId2"/>
              </a:buBlip>
              <a:defRPr sz="4400" spc="0">
                <a:latin typeface="Canela Text Regular"/>
                <a:ea typeface="Canela Text Regular"/>
                <a:cs typeface="Canela Text Regular"/>
                <a:sym typeface="Canela Text Regular"/>
              </a:defRPr>
            </a:pPr>
            <a:r>
              <a:t>Let’s tie this all together.</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he Roman Empire"/>
          <p:cNvSpPr txBox="1">
            <a:spLocks noGrp="1"/>
          </p:cNvSpPr>
          <p:nvPr>
            <p:ph type="title"/>
          </p:nvPr>
        </p:nvSpPr>
        <p:spPr>
          <a:prstGeom prst="rect">
            <a:avLst/>
          </a:prstGeom>
        </p:spPr>
        <p:txBody>
          <a:bodyPr/>
          <a:lstStyle>
            <a:lvl1pPr defTabSz="2267711">
              <a:defRPr sz="7812" spc="-78"/>
            </a:lvl1pPr>
          </a:lstStyle>
          <a:p>
            <a:r>
              <a:t>The Roman Empire</a:t>
            </a:r>
          </a:p>
        </p:txBody>
      </p:sp>
      <p:sp>
        <p:nvSpPr>
          <p:cNvPr id="245" name="When we look at the areas that Rome conquered and knowing that Daniel was explaining end time events we must assign his visions to the current climate of our world today.…"/>
          <p:cNvSpPr txBox="1">
            <a:spLocks noGrp="1"/>
          </p:cNvSpPr>
          <p:nvPr>
            <p:ph type="body" sz="half" idx="1"/>
          </p:nvPr>
        </p:nvSpPr>
        <p:spPr>
          <a:prstGeom prst="rect">
            <a:avLst/>
          </a:prstGeom>
        </p:spPr>
        <p:txBody>
          <a:bodyPr/>
          <a:lstStyle/>
          <a:p>
            <a:pPr marL="496951" indent="-496951" defTabSz="2218888">
              <a:spcBef>
                <a:spcPts val="2100"/>
              </a:spcBef>
              <a:defRPr sz="4004"/>
            </a:pPr>
            <a:r>
              <a:t>When we look at the areas that Rome conquered and knowing that Daniel was explaining end time events we must assign his visions to the current climate of our world today. </a:t>
            </a:r>
          </a:p>
          <a:p>
            <a:pPr marL="496951" indent="-496951" defTabSz="2218888">
              <a:spcBef>
                <a:spcPts val="2100"/>
              </a:spcBef>
              <a:defRPr sz="4004"/>
            </a:pPr>
            <a:r>
              <a:t>The areas conquered are now mostly Islamic, this could include Spain, Britain France and the UK as well in current times.</a:t>
            </a:r>
          </a:p>
          <a:p>
            <a:pPr marL="496951" indent="-496951" defTabSz="2218888">
              <a:spcBef>
                <a:spcPts val="2100"/>
              </a:spcBef>
              <a:defRPr sz="4004"/>
            </a:pPr>
            <a:r>
              <a:t>Let’s make some comparisons to strengthen this argument.</a:t>
            </a:r>
          </a:p>
        </p:txBody>
      </p:sp>
      <p:pic>
        <p:nvPicPr>
          <p:cNvPr id="246" name="main-qimg-cfeab3d28c900ed0603039f4769956b1-lq.jpg" descr="main-qimg-cfeab3d28c900ed0603039f4769956b1-lq.jpg"/>
          <p:cNvPicPr>
            <a:picLocks noChangeAspect="1"/>
          </p:cNvPicPr>
          <p:nvPr/>
        </p:nvPicPr>
        <p:blipFill>
          <a:blip r:embed="rId2"/>
          <a:stretch>
            <a:fillRect/>
          </a:stretch>
        </p:blipFill>
        <p:spPr>
          <a:xfrm>
            <a:off x="11893926" y="2206569"/>
            <a:ext cx="11523298" cy="930286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he 4 Horseman"/>
          <p:cNvSpPr txBox="1">
            <a:spLocks noGrp="1"/>
          </p:cNvSpPr>
          <p:nvPr>
            <p:ph type="title"/>
          </p:nvPr>
        </p:nvSpPr>
        <p:spPr>
          <a:xfrm>
            <a:off x="-341893" y="776188"/>
            <a:ext cx="9753601" cy="1600201"/>
          </a:xfrm>
          <a:prstGeom prst="rect">
            <a:avLst/>
          </a:prstGeom>
        </p:spPr>
        <p:txBody>
          <a:bodyPr/>
          <a:lstStyle>
            <a:lvl1pPr defTabSz="2267711">
              <a:defRPr sz="7812" spc="-78"/>
            </a:lvl1pPr>
          </a:lstStyle>
          <a:p>
            <a:r>
              <a:t>The 4 Horseman</a:t>
            </a:r>
          </a:p>
        </p:txBody>
      </p:sp>
      <p:sp>
        <p:nvSpPr>
          <p:cNvPr id="249" name="Are The Seals Open?"/>
          <p:cNvSpPr txBox="1">
            <a:spLocks noGrp="1"/>
          </p:cNvSpPr>
          <p:nvPr>
            <p:ph type="body" idx="22"/>
          </p:nvPr>
        </p:nvSpPr>
        <p:spPr>
          <a:xfrm>
            <a:off x="-343877" y="2379944"/>
            <a:ext cx="9757569"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Are The Seals Open?</a:t>
            </a:r>
          </a:p>
        </p:txBody>
      </p:sp>
      <p:sp>
        <p:nvSpPr>
          <p:cNvPr id="250" name="White - Conquest…"/>
          <p:cNvSpPr txBox="1">
            <a:spLocks noGrp="1"/>
          </p:cNvSpPr>
          <p:nvPr>
            <p:ph type="body" sz="half" idx="1"/>
          </p:nvPr>
        </p:nvSpPr>
        <p:spPr>
          <a:prstGeom prst="rect">
            <a:avLst/>
          </a:prstGeom>
        </p:spPr>
        <p:txBody>
          <a:bodyPr/>
          <a:lstStyle/>
          <a:p>
            <a:r>
              <a:t>White - Conquest</a:t>
            </a:r>
          </a:p>
          <a:p>
            <a:r>
              <a:t>Red- War</a:t>
            </a:r>
          </a:p>
          <a:p>
            <a:r>
              <a:t>Black - Famine</a:t>
            </a:r>
          </a:p>
          <a:p>
            <a:r>
              <a:t>Green - Death </a:t>
            </a:r>
          </a:p>
          <a:p>
            <a:r>
              <a:t>&amp; Hell follows with it.</a:t>
            </a:r>
          </a:p>
        </p:txBody>
      </p:sp>
      <p:pic>
        <p:nvPicPr>
          <p:cNvPr id="251" name="Four-horses.jpeg" descr="Four-horses.jpeg"/>
          <p:cNvPicPr>
            <a:picLocks noChangeAspect="1"/>
          </p:cNvPicPr>
          <p:nvPr/>
        </p:nvPicPr>
        <p:blipFill>
          <a:blip r:embed="rId2"/>
          <a:stretch>
            <a:fillRect/>
          </a:stretch>
        </p:blipFill>
        <p:spPr>
          <a:xfrm>
            <a:off x="8834792" y="2571749"/>
            <a:ext cx="15240001" cy="857250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ran.png" descr="Iran.png"/>
          <p:cNvPicPr>
            <a:picLocks noChangeAspect="1"/>
          </p:cNvPicPr>
          <p:nvPr/>
        </p:nvPicPr>
        <p:blipFill>
          <a:blip r:embed="rId2"/>
          <a:stretch>
            <a:fillRect/>
          </a:stretch>
        </p:blipFill>
        <p:spPr>
          <a:xfrm>
            <a:off x="2450339" y="2233098"/>
            <a:ext cx="3556001" cy="2032001"/>
          </a:xfrm>
          <a:prstGeom prst="rect">
            <a:avLst/>
          </a:prstGeom>
          <a:ln w="12700">
            <a:miter lim="400000"/>
          </a:ln>
        </p:spPr>
      </p:pic>
      <p:pic>
        <p:nvPicPr>
          <p:cNvPr id="254" name="Iraq.png" descr="Iraq.png"/>
          <p:cNvPicPr>
            <a:picLocks noChangeAspect="1"/>
          </p:cNvPicPr>
          <p:nvPr/>
        </p:nvPicPr>
        <p:blipFill>
          <a:blip r:embed="rId3"/>
          <a:stretch>
            <a:fillRect/>
          </a:stretch>
        </p:blipFill>
        <p:spPr>
          <a:xfrm>
            <a:off x="9949006" y="2239448"/>
            <a:ext cx="4038601" cy="2019301"/>
          </a:xfrm>
          <a:prstGeom prst="rect">
            <a:avLst/>
          </a:prstGeom>
          <a:ln w="12700">
            <a:miter lim="400000"/>
          </a:ln>
        </p:spPr>
      </p:pic>
      <p:pic>
        <p:nvPicPr>
          <p:cNvPr id="255" name="Kuwait.png" descr="Kuwait.png"/>
          <p:cNvPicPr>
            <a:picLocks noChangeAspect="1"/>
          </p:cNvPicPr>
          <p:nvPr/>
        </p:nvPicPr>
        <p:blipFill>
          <a:blip r:embed="rId4"/>
          <a:stretch>
            <a:fillRect/>
          </a:stretch>
        </p:blipFill>
        <p:spPr>
          <a:xfrm>
            <a:off x="17930273" y="2239448"/>
            <a:ext cx="4038601" cy="2019301"/>
          </a:xfrm>
          <a:prstGeom prst="rect">
            <a:avLst/>
          </a:prstGeom>
          <a:ln w="12700">
            <a:miter lim="400000"/>
          </a:ln>
        </p:spPr>
      </p:pic>
      <p:pic>
        <p:nvPicPr>
          <p:cNvPr id="256" name="Turkey.png" descr="Turkey.png"/>
          <p:cNvPicPr>
            <a:picLocks noChangeAspect="1"/>
          </p:cNvPicPr>
          <p:nvPr/>
        </p:nvPicPr>
        <p:blipFill>
          <a:blip r:embed="rId5"/>
          <a:stretch>
            <a:fillRect/>
          </a:stretch>
        </p:blipFill>
        <p:spPr>
          <a:xfrm>
            <a:off x="6447970" y="8001264"/>
            <a:ext cx="2794001" cy="1866901"/>
          </a:xfrm>
          <a:prstGeom prst="rect">
            <a:avLst/>
          </a:prstGeom>
          <a:ln w="12700">
            <a:miter lim="400000"/>
          </a:ln>
        </p:spPr>
      </p:pic>
      <p:pic>
        <p:nvPicPr>
          <p:cNvPr id="257" name="Syria.png" descr="Syria.png"/>
          <p:cNvPicPr>
            <a:picLocks noChangeAspect="1"/>
          </p:cNvPicPr>
          <p:nvPr/>
        </p:nvPicPr>
        <p:blipFill>
          <a:blip r:embed="rId6"/>
          <a:stretch>
            <a:fillRect/>
          </a:stretch>
        </p:blipFill>
        <p:spPr>
          <a:xfrm>
            <a:off x="13559475" y="7925064"/>
            <a:ext cx="4038601" cy="2019301"/>
          </a:xfrm>
          <a:prstGeom prst="rect">
            <a:avLst/>
          </a:prstGeom>
          <a:ln w="12700">
            <a:miter lim="400000"/>
          </a:ln>
        </p:spPr>
      </p:pic>
      <p:sp>
        <p:nvSpPr>
          <p:cNvPr id="258" name="IRAN"/>
          <p:cNvSpPr txBox="1"/>
          <p:nvPr/>
        </p:nvSpPr>
        <p:spPr>
          <a:xfrm>
            <a:off x="3253368" y="4741209"/>
            <a:ext cx="1949943"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IRAN</a:t>
            </a:r>
          </a:p>
        </p:txBody>
      </p:sp>
      <p:sp>
        <p:nvSpPr>
          <p:cNvPr id="259" name="IRAQ"/>
          <p:cNvSpPr txBox="1"/>
          <p:nvPr/>
        </p:nvSpPr>
        <p:spPr>
          <a:xfrm>
            <a:off x="10872995" y="4741209"/>
            <a:ext cx="2190623"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IRAQ</a:t>
            </a:r>
          </a:p>
        </p:txBody>
      </p:sp>
      <p:sp>
        <p:nvSpPr>
          <p:cNvPr id="260" name="SYRIA"/>
          <p:cNvSpPr txBox="1"/>
          <p:nvPr/>
        </p:nvSpPr>
        <p:spPr>
          <a:xfrm>
            <a:off x="14483465" y="10552178"/>
            <a:ext cx="219062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SYRIA</a:t>
            </a:r>
          </a:p>
        </p:txBody>
      </p:sp>
      <p:sp>
        <p:nvSpPr>
          <p:cNvPr id="261" name="TURKEY"/>
          <p:cNvSpPr txBox="1"/>
          <p:nvPr/>
        </p:nvSpPr>
        <p:spPr>
          <a:xfrm>
            <a:off x="7051966" y="10405065"/>
            <a:ext cx="1586009"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TURKEY</a:t>
            </a:r>
          </a:p>
        </p:txBody>
      </p:sp>
      <p:sp>
        <p:nvSpPr>
          <p:cNvPr id="262" name="KUWAIT"/>
          <p:cNvSpPr txBox="1"/>
          <p:nvPr/>
        </p:nvSpPr>
        <p:spPr>
          <a:xfrm>
            <a:off x="18974602" y="4741209"/>
            <a:ext cx="1949944"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KUWAIT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apture"/>
          <p:cNvSpPr txBox="1">
            <a:spLocks noGrp="1"/>
          </p:cNvSpPr>
          <p:nvPr>
            <p:ph type="title"/>
          </p:nvPr>
        </p:nvSpPr>
        <p:spPr>
          <a:prstGeom prst="rect">
            <a:avLst/>
          </a:prstGeom>
        </p:spPr>
        <p:txBody>
          <a:bodyPr/>
          <a:lstStyle/>
          <a:p>
            <a:r>
              <a:t>Rapture</a:t>
            </a:r>
          </a:p>
        </p:txBody>
      </p:sp>
      <p:sp>
        <p:nvSpPr>
          <p:cNvPr id="265" name="Luk 21:23 “But woe to those who are pregnant and to those who are nursing babies in those days! For there will be great distress in the land and wrath upon this people.…"/>
          <p:cNvSpPr txBox="1">
            <a:spLocks noGrp="1"/>
          </p:cNvSpPr>
          <p:nvPr>
            <p:ph type="body" idx="1"/>
          </p:nvPr>
        </p:nvSpPr>
        <p:spPr>
          <a:prstGeom prst="rect">
            <a:avLst/>
          </a:prstGeom>
        </p:spPr>
        <p:txBody>
          <a:bodyPr/>
          <a:lstStyle/>
          <a:p>
            <a:pPr defTabSz="1731220">
              <a:lnSpc>
                <a:spcPct val="90000"/>
              </a:lnSpc>
              <a:spcBef>
                <a:spcPts val="1700"/>
              </a:spcBef>
              <a:defRPr sz="3124" spc="0">
                <a:latin typeface="Canela Text Regular"/>
                <a:ea typeface="Canela Text Regular"/>
                <a:cs typeface="Canela Text Regular"/>
                <a:sym typeface="Canela Text Regular"/>
              </a:defRPr>
            </a:pPr>
            <a:r>
              <a:t> Luk 21:23 “But woe to those who are pregnant and to those who are nursing babies in those days! For there will be great distress in the land and wrath upon this people.</a:t>
            </a:r>
          </a:p>
          <a:p>
            <a:pPr defTabSz="1731220">
              <a:lnSpc>
                <a:spcPct val="90000"/>
              </a:lnSpc>
              <a:spcBef>
                <a:spcPts val="1700"/>
              </a:spcBef>
              <a:defRPr sz="3124" spc="0">
                <a:latin typeface="Canela Text Regular"/>
                <a:ea typeface="Canela Text Regular"/>
                <a:cs typeface="Canela Text Regular"/>
                <a:sym typeface="Canela Text Regular"/>
              </a:defRPr>
            </a:pPr>
            <a:r>
              <a:t> Luk 21:24 “And they will fall by the edge of the sword, and be led away captive into all nations. And Jerusalem will be trampled by Gentiles until the times of the Gentiles are fulfilled.</a:t>
            </a:r>
          </a:p>
          <a:p>
            <a:pPr defTabSz="1731220">
              <a:lnSpc>
                <a:spcPct val="90000"/>
              </a:lnSpc>
              <a:spcBef>
                <a:spcPts val="1700"/>
              </a:spcBef>
              <a:defRPr sz="3124" spc="0">
                <a:latin typeface="Canela Text Regular"/>
                <a:ea typeface="Canela Text Regular"/>
                <a:cs typeface="Canela Text Regular"/>
                <a:sym typeface="Canela Text Regular"/>
              </a:defRPr>
            </a:pPr>
            <a:r>
              <a:t>The Coming of the Son of Man </a:t>
            </a:r>
          </a:p>
          <a:p>
            <a:pPr defTabSz="1731220">
              <a:lnSpc>
                <a:spcPct val="90000"/>
              </a:lnSpc>
              <a:spcBef>
                <a:spcPts val="1700"/>
              </a:spcBef>
              <a:defRPr sz="3124" spc="0">
                <a:latin typeface="Canela Text Regular"/>
                <a:ea typeface="Canela Text Regular"/>
                <a:cs typeface="Canela Text Regular"/>
                <a:sym typeface="Canela Text Regular"/>
              </a:defRPr>
            </a:pPr>
            <a:r>
              <a:t> Luk 21:25</a:t>
            </a:r>
            <a:r>
              <a:rPr sz="5112" u="sng">
                <a:solidFill>
                  <a:srgbClr val="FF40FF"/>
                </a:solidFill>
                <a:latin typeface="Canela Text Bold"/>
                <a:ea typeface="Canela Text Bold"/>
                <a:cs typeface="Canela Text Bold"/>
                <a:sym typeface="Canela Text Bold"/>
              </a:rPr>
              <a:t>¶</a:t>
            </a:r>
            <a:r>
              <a:t>“And there will be signs in the sun, in the moon, and in the stars; and on the earth distress of nations, with perplexity, the</a:t>
            </a:r>
            <a:r>
              <a:rPr>
                <a:solidFill>
                  <a:srgbClr val="0433FF"/>
                </a:solidFill>
              </a:rPr>
              <a:t> sea and the waves roaring</a:t>
            </a:r>
            <a:r>
              <a:t>;</a:t>
            </a:r>
            <a:r>
              <a:rPr>
                <a:solidFill>
                  <a:srgbClr val="FF2600"/>
                </a:solidFill>
              </a:rPr>
              <a:t> I Believe we are right HERE.</a:t>
            </a:r>
          </a:p>
          <a:p>
            <a:pPr defTabSz="1731220">
              <a:lnSpc>
                <a:spcPct val="90000"/>
              </a:lnSpc>
              <a:spcBef>
                <a:spcPts val="1700"/>
              </a:spcBef>
              <a:defRPr sz="3124" spc="0">
                <a:latin typeface="Canela Text Regular"/>
                <a:ea typeface="Canela Text Regular"/>
                <a:cs typeface="Canela Text Regular"/>
                <a:sym typeface="Canela Text Regular"/>
              </a:defRPr>
            </a:pPr>
            <a:r>
              <a:t>Luk 21:26 “men’s hearts failing them from fear and the expectation of those things which are coming on the </a:t>
            </a:r>
            <a:r>
              <a:rPr>
                <a:solidFill>
                  <a:srgbClr val="FF2600"/>
                </a:solidFill>
              </a:rPr>
              <a:t>earth</a:t>
            </a:r>
            <a:r>
              <a:t>, for the powers of the heavens will be shaken.</a:t>
            </a:r>
          </a:p>
          <a:p>
            <a:pPr defTabSz="1731220">
              <a:lnSpc>
                <a:spcPct val="90000"/>
              </a:lnSpc>
              <a:spcBef>
                <a:spcPts val="1700"/>
              </a:spcBef>
              <a:defRPr sz="3124" spc="0">
                <a:latin typeface="Canela Text Regular"/>
                <a:ea typeface="Canela Text Regular"/>
                <a:cs typeface="Canela Text Regular"/>
                <a:sym typeface="Canela Text Regular"/>
              </a:defRPr>
            </a:pPr>
            <a:r>
              <a:t>Luk 21:27 “Then they will see the Son of Man coming in a cloud with power and great glory.</a:t>
            </a:r>
          </a:p>
          <a:p>
            <a:pPr defTabSz="1731220">
              <a:lnSpc>
                <a:spcPct val="90000"/>
              </a:lnSpc>
              <a:spcBef>
                <a:spcPts val="1700"/>
              </a:spcBef>
              <a:defRPr sz="3124" spc="0">
                <a:latin typeface="Canela Text Regular"/>
                <a:ea typeface="Canela Text Regular"/>
                <a:cs typeface="Canela Text Regular"/>
                <a:sym typeface="Canela Text Regular"/>
              </a:defRPr>
            </a:pPr>
            <a:r>
              <a:t>Luk 21:28 “Now when these things begin to happen, look up and lift up your heads, because </a:t>
            </a:r>
            <a:r>
              <a:rPr>
                <a:solidFill>
                  <a:srgbClr val="FF2600"/>
                </a:solidFill>
              </a:rPr>
              <a:t>your redemption</a:t>
            </a:r>
            <a:r>
              <a:t> draws near.”</a:t>
            </a:r>
          </a:p>
          <a:p>
            <a:pPr defTabSz="1731220">
              <a:lnSpc>
                <a:spcPct val="90000"/>
              </a:lnSpc>
              <a:spcBef>
                <a:spcPts val="1700"/>
              </a:spcBef>
              <a:defRPr sz="3124" spc="0">
                <a:solidFill>
                  <a:srgbClr val="FF2600"/>
                </a:solidFill>
                <a:latin typeface="Canela Text Regular"/>
                <a:ea typeface="Canela Text Regular"/>
                <a:cs typeface="Canela Text Regular"/>
                <a:sym typeface="Canela Text Regular"/>
              </a:defRPr>
            </a:pPr>
            <a:r>
              <a:t>We, his church, are those that he will redeem. </a:t>
            </a:r>
            <a:r>
              <a:rPr i="1"/>
              <a:t>Purchase, get something back.</a:t>
            </a:r>
          </a:p>
        </p:txBody>
      </p:sp>
      <p:sp>
        <p:nvSpPr>
          <p:cNvPr id="266" name="Jesus Coming Soon"/>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Jesus Coming Soon</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We will Rule &amp; Reign with him."/>
          <p:cNvSpPr txBox="1">
            <a:spLocks noGrp="1"/>
          </p:cNvSpPr>
          <p:nvPr>
            <p:ph type="title"/>
          </p:nvPr>
        </p:nvSpPr>
        <p:spPr>
          <a:prstGeom prst="rect">
            <a:avLst/>
          </a:prstGeom>
        </p:spPr>
        <p:txBody>
          <a:bodyPr/>
          <a:lstStyle/>
          <a:p>
            <a:r>
              <a:t>We will Rule &amp; Reign with him.</a:t>
            </a:r>
          </a:p>
        </p:txBody>
      </p:sp>
      <p:sp>
        <p:nvSpPr>
          <p:cNvPr id="269" name="Dan 7:25 He shall speak pompous words against the Most High, Shall persecute the saints of the Most High, And shall intend to change times and law. Then the saints shall be given into his hand For a time and times and half a time.…"/>
          <p:cNvSpPr txBox="1">
            <a:spLocks noGrp="1"/>
          </p:cNvSpPr>
          <p:nvPr>
            <p:ph type="body" idx="1"/>
          </p:nvPr>
        </p:nvSpPr>
        <p:spPr>
          <a:prstGeom prst="rect">
            <a:avLst/>
          </a:prstGeom>
        </p:spPr>
        <p:txBody>
          <a:bodyPr/>
          <a:lstStyle/>
          <a:p>
            <a:pPr defTabSz="1706837">
              <a:lnSpc>
                <a:spcPct val="90000"/>
              </a:lnSpc>
              <a:spcBef>
                <a:spcPts val="1600"/>
              </a:spcBef>
              <a:defRPr sz="3080" spc="0">
                <a:latin typeface="Canela Text Regular"/>
                <a:ea typeface="Canela Text Regular"/>
                <a:cs typeface="Canela Text Regular"/>
                <a:sym typeface="Canela Text Regular"/>
              </a:defRPr>
            </a:pPr>
            <a:r>
              <a:t>  Dan 7:25 He shall speak pompous words against the Most High, </a:t>
            </a:r>
            <a:r>
              <a:rPr u="sng">
                <a:solidFill>
                  <a:srgbClr val="FF2600"/>
                </a:solidFill>
                <a:latin typeface="Canela Text Bold"/>
                <a:ea typeface="Canela Text Bold"/>
                <a:cs typeface="Canela Text Bold"/>
                <a:sym typeface="Canela Text Bold"/>
              </a:rPr>
              <a:t>Shall persecute the saints of the Most High</a:t>
            </a:r>
            <a:r>
              <a:t>, And shall intend to change times and law. Then </a:t>
            </a:r>
            <a:r>
              <a:rPr>
                <a:solidFill>
                  <a:srgbClr val="FF2600"/>
                </a:solidFill>
              </a:rPr>
              <a:t>the saints shall be given into his hand For a time and times and half a time.</a:t>
            </a:r>
          </a:p>
          <a:p>
            <a:pPr defTabSz="1706837">
              <a:lnSpc>
                <a:spcPct val="90000"/>
              </a:lnSpc>
              <a:spcBef>
                <a:spcPts val="1600"/>
              </a:spcBef>
              <a:defRPr sz="3080" spc="0">
                <a:latin typeface="Canela Text Regular"/>
                <a:ea typeface="Canela Text Regular"/>
                <a:cs typeface="Canela Text Regular"/>
                <a:sym typeface="Canela Text Regular"/>
              </a:defRPr>
            </a:pPr>
            <a:r>
              <a:t>Dan 7:26 ‘But </a:t>
            </a:r>
            <a:r>
              <a:rPr>
                <a:solidFill>
                  <a:srgbClr val="0433FF"/>
                </a:solidFill>
              </a:rPr>
              <a:t>the court shall be seated</a:t>
            </a:r>
            <a:r>
              <a:t>, And they shall take away his dominion, To consume and destroy it forever.</a:t>
            </a:r>
          </a:p>
          <a:p>
            <a:pPr defTabSz="1706837">
              <a:lnSpc>
                <a:spcPct val="90000"/>
              </a:lnSpc>
              <a:spcBef>
                <a:spcPts val="1600"/>
              </a:spcBef>
              <a:defRPr sz="3080" spc="0">
                <a:latin typeface="Canela Text Regular"/>
                <a:ea typeface="Canela Text Regular"/>
                <a:cs typeface="Canela Text Regular"/>
                <a:sym typeface="Canela Text Regular"/>
              </a:defRPr>
            </a:pPr>
            <a:r>
              <a:t>Dan 7:27 Then the kingdom and dominion, And the greatness of the kingdoms under the whole heaven, Shall be given to the people, </a:t>
            </a:r>
            <a:r>
              <a:rPr>
                <a:solidFill>
                  <a:srgbClr val="FF2600"/>
                </a:solidFill>
              </a:rPr>
              <a:t>the saints of the Most High</a:t>
            </a:r>
            <a:r>
              <a:t>. His </a:t>
            </a:r>
            <a:r>
              <a:rPr sz="3500" u="sng">
                <a:latin typeface="Canela Text Bold"/>
                <a:ea typeface="Canela Text Bold"/>
                <a:cs typeface="Canela Text Bold"/>
                <a:sym typeface="Canela Text Bold"/>
              </a:rPr>
              <a:t>kingdom is an everlasting kingdom</a:t>
            </a:r>
            <a:r>
              <a:t>, And all dominions shall serve and obey Him.’</a:t>
            </a:r>
          </a:p>
          <a:p>
            <a:pPr defTabSz="1706837">
              <a:lnSpc>
                <a:spcPct val="90000"/>
              </a:lnSpc>
              <a:spcBef>
                <a:spcPts val="1600"/>
              </a:spcBef>
              <a:defRPr sz="3080" spc="0">
                <a:latin typeface="Canela Text Regular"/>
                <a:ea typeface="Canela Text Regular"/>
                <a:cs typeface="Canela Text Regular"/>
                <a:sym typeface="Canela Text Regular"/>
              </a:defRPr>
            </a:pPr>
            <a:r>
              <a:t>Rev 20:4 ¶And I saw </a:t>
            </a:r>
            <a:r>
              <a:rPr>
                <a:solidFill>
                  <a:srgbClr val="0433FF"/>
                </a:solidFill>
              </a:rPr>
              <a:t>thrones</a:t>
            </a:r>
            <a:r>
              <a:t>, and they sat on them, and judgment was committed to them. Then I saw </a:t>
            </a:r>
            <a:r>
              <a:rPr>
                <a:solidFill>
                  <a:srgbClr val="FF2600"/>
                </a:solidFill>
              </a:rPr>
              <a:t>the souls of those who had been beheaded for their witness to Jesus and for the word of God</a:t>
            </a:r>
            <a:r>
              <a:t>, who had not worshiped the beast or his image, and had not received his mark on their foreheads or on their hands. And they lived and reigned with Christ for a thousand years.</a:t>
            </a:r>
          </a:p>
          <a:p>
            <a:pPr defTabSz="1706837">
              <a:lnSpc>
                <a:spcPct val="90000"/>
              </a:lnSpc>
              <a:spcBef>
                <a:spcPts val="1600"/>
              </a:spcBef>
              <a:defRPr sz="3080" spc="0">
                <a:solidFill>
                  <a:srgbClr val="0433FF"/>
                </a:solidFill>
                <a:latin typeface="Canela Text Regular"/>
                <a:ea typeface="Canela Text Regular"/>
                <a:cs typeface="Canela Text Regular"/>
                <a:sym typeface="Canela Text Regular"/>
              </a:defRPr>
            </a:pPr>
            <a:r>
              <a:t>G2362- PARTNER IN DIVINE ADMINISTRATION, ELDER (MAYBE THE 24) OR JUDGE</a:t>
            </a:r>
          </a:p>
          <a:p>
            <a:pPr defTabSz="1706837">
              <a:lnSpc>
                <a:spcPct val="90000"/>
              </a:lnSpc>
              <a:spcBef>
                <a:spcPts val="1600"/>
              </a:spcBef>
              <a:defRPr sz="3080" spc="0">
                <a:latin typeface="Canela Text Regular"/>
                <a:ea typeface="Canela Text Regular"/>
                <a:cs typeface="Canela Text Regular"/>
                <a:sym typeface="Canela Text Regular"/>
              </a:defRPr>
            </a:pPr>
            <a:r>
              <a:t>REMEMBER LOTS WIFE. “NO TURNING BACK.” You cannot love your life, more than you love Christ. </a:t>
            </a:r>
          </a:p>
          <a:p>
            <a:pPr defTabSz="1706837">
              <a:lnSpc>
                <a:spcPct val="90000"/>
              </a:lnSpc>
              <a:spcBef>
                <a:spcPts val="1600"/>
              </a:spcBef>
              <a:defRPr sz="3080" spc="0">
                <a:latin typeface="Canela Text Regular"/>
                <a:ea typeface="Canela Text Regular"/>
                <a:cs typeface="Canela Text Regular"/>
                <a:sym typeface="Canela Text Regular"/>
              </a:defRPr>
            </a:pPr>
            <a:r>
              <a:t>Jesus paid the price for you now, in the tribulation you will pay your own way.</a:t>
            </a:r>
          </a:p>
        </p:txBody>
      </p:sp>
      <p:sp>
        <p:nvSpPr>
          <p:cNvPr id="270" name="1000 Yea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1000 Years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51" name="GASPER SIFUENTES   AUGUST 28TH, 2024"/>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GASPER SIFUENTES   AUGUST 28TH, 2024</a:t>
            </a:r>
          </a:p>
        </p:txBody>
      </p:sp>
      <p:sp>
        <p:nvSpPr>
          <p:cNvPr id="152" name="ARE WE THERE YET?"/>
          <p:cNvSpPr txBox="1">
            <a:spLocks noGrp="1"/>
          </p:cNvSpPr>
          <p:nvPr>
            <p:ph type="ctrTitle"/>
          </p:nvPr>
        </p:nvSpPr>
        <p:spPr>
          <a:prstGeom prst="rect">
            <a:avLst/>
          </a:prstGeom>
        </p:spPr>
        <p:txBody>
          <a:bodyPr/>
          <a:lstStyle/>
          <a:p>
            <a:r>
              <a:rPr b="1" dirty="0"/>
              <a:t>ARE WE THERE YET?</a:t>
            </a:r>
          </a:p>
        </p:txBody>
      </p:sp>
      <p:sp>
        <p:nvSpPr>
          <p:cNvPr id="153" name="PERSPECTIVES OF THE TRIBULATION"/>
          <p:cNvSpPr txBox="1">
            <a:spLocks noGrp="1"/>
          </p:cNvSpPr>
          <p:nvPr>
            <p:ph type="subTitle" sz="quarter" idx="1"/>
          </p:nvPr>
        </p:nvSpPr>
        <p:spPr>
          <a:xfrm>
            <a:off x="1219200" y="7560015"/>
            <a:ext cx="21945600" cy="2250593"/>
          </a:xfrm>
          <a:prstGeom prst="rect">
            <a:avLst/>
          </a:prstGeom>
        </p:spPr>
        <p:txBody>
          <a:bodyPr/>
          <a:lstStyle/>
          <a:p>
            <a:r>
              <a:rPr b="1" dirty="0"/>
              <a:t>PERSPECTIVES OF THE TRIBULATION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here will still be work to Do."/>
          <p:cNvSpPr txBox="1">
            <a:spLocks noGrp="1"/>
          </p:cNvSpPr>
          <p:nvPr>
            <p:ph type="title"/>
          </p:nvPr>
        </p:nvSpPr>
        <p:spPr>
          <a:prstGeom prst="rect">
            <a:avLst/>
          </a:prstGeom>
        </p:spPr>
        <p:txBody>
          <a:bodyPr/>
          <a:lstStyle>
            <a:lvl1pPr defTabSz="1731263">
              <a:defRPr sz="5964" spc="-59"/>
            </a:lvl1pPr>
          </a:lstStyle>
          <a:p>
            <a:r>
              <a:t>There will still be work to Do.</a:t>
            </a:r>
          </a:p>
        </p:txBody>
      </p:sp>
      <p:sp>
        <p:nvSpPr>
          <p:cNvPr id="273" name="Ruling &amp; Reigning"/>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Ruling &amp; Reigning</a:t>
            </a:r>
          </a:p>
        </p:txBody>
      </p:sp>
      <p:sp>
        <p:nvSpPr>
          <p:cNvPr id="274" name="According to the bible, the saints, will still be ministering to those that survive the tribulation. Priests.…"/>
          <p:cNvSpPr txBox="1">
            <a:spLocks noGrp="1"/>
          </p:cNvSpPr>
          <p:nvPr>
            <p:ph type="body" sz="half" idx="1"/>
          </p:nvPr>
        </p:nvSpPr>
        <p:spPr>
          <a:prstGeom prst="rect">
            <a:avLst/>
          </a:prstGeom>
        </p:spPr>
        <p:txBody>
          <a:bodyPr/>
          <a:lstStyle/>
          <a:p>
            <a:pPr marL="524255" indent="-524255" defTabSz="2340805">
              <a:spcBef>
                <a:spcPts val="2300"/>
              </a:spcBef>
              <a:defRPr sz="4224"/>
            </a:pPr>
            <a:r>
              <a:t>According to the bible, the saints, will still be ministering to those that survive the tribulation. Priests.</a:t>
            </a:r>
          </a:p>
          <a:p>
            <a:pPr marL="524255" indent="-524255" defTabSz="2340805">
              <a:spcBef>
                <a:spcPts val="2300"/>
              </a:spcBef>
              <a:defRPr sz="4224"/>
            </a:pPr>
            <a:r>
              <a:t>We will be teaching their children of the things that happened on the earth before the millennial reign.</a:t>
            </a:r>
          </a:p>
          <a:p>
            <a:pPr marL="524255" indent="-524255" defTabSz="2340805">
              <a:spcBef>
                <a:spcPts val="2300"/>
              </a:spcBef>
              <a:defRPr sz="4224"/>
            </a:pPr>
            <a:r>
              <a:t>We will be enforcers of the Ordinance of God.</a:t>
            </a:r>
          </a:p>
          <a:p>
            <a:pPr marL="524255" indent="-524255" defTabSz="2340805">
              <a:spcBef>
                <a:spcPts val="2300"/>
              </a:spcBef>
              <a:defRPr sz="4224"/>
            </a:pPr>
            <a:r>
              <a:t>And we will see the Final White Throne Judgement. 2nd death.</a:t>
            </a:r>
          </a:p>
        </p:txBody>
      </p:sp>
      <p:pic>
        <p:nvPicPr>
          <p:cNvPr id="275" name="images-1.jpg" descr="images-1.jpg"/>
          <p:cNvPicPr>
            <a:picLocks noChangeAspect="1"/>
          </p:cNvPicPr>
          <p:nvPr/>
        </p:nvPicPr>
        <p:blipFill>
          <a:blip r:embed="rId2"/>
          <a:stretch>
            <a:fillRect/>
          </a:stretch>
        </p:blipFill>
        <p:spPr>
          <a:xfrm>
            <a:off x="11266596" y="3188654"/>
            <a:ext cx="12777958" cy="7338692"/>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ummary"/>
          <p:cNvSpPr txBox="1">
            <a:spLocks noGrp="1"/>
          </p:cNvSpPr>
          <p:nvPr>
            <p:ph type="title"/>
          </p:nvPr>
        </p:nvSpPr>
        <p:spPr>
          <a:prstGeom prst="rect">
            <a:avLst/>
          </a:prstGeom>
        </p:spPr>
        <p:txBody>
          <a:bodyPr/>
          <a:lstStyle/>
          <a:p>
            <a:r>
              <a:t>Summary</a:t>
            </a:r>
          </a:p>
        </p:txBody>
      </p:sp>
      <p:sp>
        <p:nvSpPr>
          <p:cNvPr id="278" name="We see how the Roman empire acquired many peoples and these areas are now under strong Islamic influence.…"/>
          <p:cNvSpPr txBox="1">
            <a:spLocks noGrp="1"/>
          </p:cNvSpPr>
          <p:nvPr>
            <p:ph type="body" idx="1"/>
          </p:nvPr>
        </p:nvSpPr>
        <p:spPr>
          <a:xfrm>
            <a:off x="1219199" y="2439201"/>
            <a:ext cx="21948578" cy="10057599"/>
          </a:xfrm>
          <a:prstGeom prst="rect">
            <a:avLst/>
          </a:prstGeom>
        </p:spPr>
        <p:txBody>
          <a:bodyPr/>
          <a:lstStyle/>
          <a:p>
            <a:r>
              <a:t>We see how the Roman empire acquired many peoples and these areas are now under strong Islamic influence.</a:t>
            </a:r>
          </a:p>
          <a:p>
            <a:r>
              <a:t>We see how the colors of the four horses could have been code pointing us in the direction of an islamic caliphate.</a:t>
            </a:r>
          </a:p>
          <a:p>
            <a:r>
              <a:t>I gave a personal marker of where I believe we are at using Luke 21:25 </a:t>
            </a:r>
            <a:r>
              <a:rPr i="1"/>
              <a:t>…the sea and the waves roaring.</a:t>
            </a:r>
          </a:p>
          <a:p>
            <a:r>
              <a:t>We learned that it will be Gods divine administration, (Possibly Angelic Elders) that will destroy the kingdom of Satan.</a:t>
            </a:r>
          </a:p>
          <a:p>
            <a:r>
              <a:t>Lastly, we know that there will be work to be done during the millennial reign with Christ.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A-B-C"/>
          <p:cNvSpPr txBox="1">
            <a:spLocks noGrp="1"/>
          </p:cNvSpPr>
          <p:nvPr>
            <p:ph type="title"/>
          </p:nvPr>
        </p:nvSpPr>
        <p:spPr>
          <a:prstGeom prst="rect">
            <a:avLst/>
          </a:prstGeom>
        </p:spPr>
        <p:txBody>
          <a:bodyPr/>
          <a:lstStyle>
            <a:lvl1pPr defTabSz="2267711">
              <a:defRPr sz="7812" spc="-78"/>
            </a:lvl1pPr>
          </a:lstStyle>
          <a:p>
            <a:r>
              <a:t>A-B-C</a:t>
            </a:r>
          </a:p>
        </p:txBody>
      </p:sp>
      <p:sp>
        <p:nvSpPr>
          <p:cNvPr id="281" name="JESUS PAID THE PRICE FOR YOU NOW. IN THE TRIBULATION, YOU WILL PAY THE PRICE."/>
          <p:cNvSpPr txBox="1">
            <a:spLocks noGrp="1"/>
          </p:cNvSpPr>
          <p:nvPr>
            <p:ph type="body" idx="22"/>
          </p:nvPr>
        </p:nvSpPr>
        <p:spPr>
          <a:xfrm>
            <a:off x="1219200" y="2387600"/>
            <a:ext cx="9757569" cy="11679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602615">
              <a:defRPr sz="3212" spc="-32"/>
            </a:lvl1pPr>
          </a:lstStyle>
          <a:p>
            <a:r>
              <a:t>JESUS PAID THE PRICE FOR YOU NOW. IN THE TRIBULATION, YOU WILL PAY THE PRICE.</a:t>
            </a:r>
          </a:p>
        </p:txBody>
      </p:sp>
      <p:sp>
        <p:nvSpPr>
          <p:cNvPr id="282" name="A-sk Jesus to live in your heart.…"/>
          <p:cNvSpPr txBox="1">
            <a:spLocks noGrp="1"/>
          </p:cNvSpPr>
          <p:nvPr>
            <p:ph type="body" sz="half" idx="1"/>
          </p:nvPr>
        </p:nvSpPr>
        <p:spPr>
          <a:prstGeom prst="rect">
            <a:avLst/>
          </a:prstGeom>
        </p:spPr>
        <p:txBody>
          <a:bodyPr/>
          <a:lstStyle/>
          <a:p>
            <a:pPr marL="444500" indent="-444500" defTabSz="2438337">
              <a:lnSpc>
                <a:spcPct val="80000"/>
              </a:lnSpc>
              <a:spcBef>
                <a:spcPts val="4200"/>
              </a:spcBef>
              <a:buSzPct val="100000"/>
              <a:defRPr sz="4000">
                <a:latin typeface="Proxima Nova Medium"/>
                <a:ea typeface="Proxima Nova Medium"/>
                <a:cs typeface="Proxima Nova Medium"/>
                <a:sym typeface="Proxima Nova Medium"/>
              </a:defRPr>
            </a:pPr>
            <a:r>
              <a:t>A-sk Jesus to live in your heart.</a:t>
            </a:r>
          </a:p>
          <a:p>
            <a:pPr marL="444500" indent="-444500" defTabSz="2438337">
              <a:lnSpc>
                <a:spcPct val="80000"/>
              </a:lnSpc>
              <a:spcBef>
                <a:spcPts val="4200"/>
              </a:spcBef>
              <a:buSzPct val="100000"/>
              <a:defRPr sz="4000">
                <a:latin typeface="Proxima Nova Medium"/>
                <a:ea typeface="Proxima Nova Medium"/>
                <a:cs typeface="Proxima Nova Medium"/>
                <a:sym typeface="Proxima Nova Medium"/>
              </a:defRPr>
            </a:pPr>
            <a:r>
              <a:t>B-elieve that he is the Son of God, was born of a virgin, died for your sins and rose again on the third day, defeating death, hell and the grave. And he is Coming Back!</a:t>
            </a:r>
          </a:p>
          <a:p>
            <a:pPr marL="444500" indent="-444500" defTabSz="2438337">
              <a:lnSpc>
                <a:spcPct val="80000"/>
              </a:lnSpc>
              <a:spcBef>
                <a:spcPts val="4200"/>
              </a:spcBef>
              <a:buSzPct val="100000"/>
              <a:defRPr sz="4000">
                <a:latin typeface="Proxima Nova Medium"/>
                <a:ea typeface="Proxima Nova Medium"/>
                <a:cs typeface="Proxima Nova Medium"/>
                <a:sym typeface="Proxima Nova Medium"/>
              </a:defRPr>
            </a:pPr>
            <a:r>
              <a:t>C-onfess with your mouth and call upon his name and you shall be saved.</a:t>
            </a:r>
          </a:p>
        </p:txBody>
      </p:sp>
      <p:pic>
        <p:nvPicPr>
          <p:cNvPr id="283" name="WEB3-CROSS-SUNRISE-SUN-RAY-LIGHT-JESUS-shutterstock_366834113.jpeg" descr="WEB3-CROSS-SUNRISE-SUN-RAY-LIGHT-JESUS-shutterstock_366834113.jpeg"/>
          <p:cNvPicPr>
            <a:picLocks noChangeAspect="1"/>
          </p:cNvPicPr>
          <p:nvPr/>
        </p:nvPicPr>
        <p:blipFill>
          <a:blip r:embed="rId2"/>
          <a:stretch>
            <a:fillRect/>
          </a:stretch>
        </p:blipFill>
        <p:spPr>
          <a:xfrm>
            <a:off x="11430141" y="3109046"/>
            <a:ext cx="12192001" cy="609600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ference"/>
          <p:cNvSpPr txBox="1">
            <a:spLocks noGrp="1"/>
          </p:cNvSpPr>
          <p:nvPr>
            <p:ph type="title"/>
          </p:nvPr>
        </p:nvSpPr>
        <p:spPr>
          <a:prstGeom prst="rect">
            <a:avLst/>
          </a:prstGeom>
        </p:spPr>
        <p:txBody>
          <a:bodyPr/>
          <a:lstStyle/>
          <a:p>
            <a:r>
              <a:t>Reference</a:t>
            </a:r>
          </a:p>
        </p:txBody>
      </p:sp>
      <p:sp>
        <p:nvSpPr>
          <p:cNvPr id="286" name="Luke 21…"/>
          <p:cNvSpPr txBox="1">
            <a:spLocks noGrp="1"/>
          </p:cNvSpPr>
          <p:nvPr>
            <p:ph type="body" idx="1"/>
          </p:nvPr>
        </p:nvSpPr>
        <p:spPr>
          <a:prstGeom prst="rect">
            <a:avLst/>
          </a:prstGeom>
        </p:spPr>
        <p:txBody>
          <a:bodyPr/>
          <a:lstStyle/>
          <a:p>
            <a:r>
              <a:t>Luke 21</a:t>
            </a:r>
          </a:p>
          <a:p>
            <a:r>
              <a:t>Daniel 2</a:t>
            </a:r>
          </a:p>
          <a:p>
            <a:r>
              <a:t>Daniel 7</a:t>
            </a:r>
          </a:p>
          <a:p>
            <a:r>
              <a:t>Daniel 9</a:t>
            </a:r>
          </a:p>
          <a:p>
            <a:r>
              <a:t>2 Thessalonians 2</a:t>
            </a:r>
          </a:p>
          <a:p>
            <a:r>
              <a:t>Revelation 6</a:t>
            </a:r>
          </a:p>
          <a:p>
            <a:r>
              <a:t>Revelation 20</a:t>
            </a:r>
          </a:p>
        </p:txBody>
      </p:sp>
      <p:sp>
        <p:nvSpPr>
          <p:cNvPr id="287" name="Slide Subtitle"/>
          <p:cNvSpPr txBox="1">
            <a:spLocks noGrp="1"/>
          </p:cNvSpPr>
          <p:nvPr>
            <p:ph type="body" idx="21"/>
          </p:nvPr>
        </p:nvSpPr>
        <p:spPr>
          <a:prstGeom prst="rect">
            <a:avLst/>
          </a:prstGeom>
        </p:spPr>
        <p:txBody>
          <a:bodyPr/>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LEARNING OBJECTIVES"/>
          <p:cNvSpPr txBox="1">
            <a:spLocks noGrp="1"/>
          </p:cNvSpPr>
          <p:nvPr>
            <p:ph type="title"/>
          </p:nvPr>
        </p:nvSpPr>
        <p:spPr>
          <a:prstGeom prst="rect">
            <a:avLst/>
          </a:prstGeom>
        </p:spPr>
        <p:txBody>
          <a:bodyPr>
            <a:normAutofit fontScale="90000"/>
          </a:bodyPr>
          <a:lstStyle>
            <a:lvl1pPr defTabSz="1853183">
              <a:defRPr sz="6384" spc="-63"/>
            </a:lvl1pPr>
          </a:lstStyle>
          <a:p>
            <a:r>
              <a:rPr sz="8800" dirty="0"/>
              <a:t>LEARNING OBJECTIVES</a:t>
            </a:r>
          </a:p>
        </p:txBody>
      </p:sp>
      <p:pic>
        <p:nvPicPr>
          <p:cNvPr id="156" name="Sea against sky at sunset" descr="Sea against sky at sunset"/>
          <p:cNvPicPr>
            <a:picLocks noGrp="1" noChangeAspect="1"/>
          </p:cNvPicPr>
          <p:nvPr>
            <p:ph type="pic" idx="21"/>
          </p:nvPr>
        </p:nvPicPr>
        <p:blipFill>
          <a:blip r:embed="rId2"/>
          <a:srcRect t="4472" r="462" b="4884"/>
          <a:stretch>
            <a:fillRect/>
          </a:stretch>
        </p:blipFill>
        <p:spPr>
          <a:xfrm>
            <a:off x="12192644" y="1270000"/>
            <a:ext cx="10922001" cy="11176000"/>
          </a:xfrm>
          <a:prstGeom prst="rect">
            <a:avLst/>
          </a:prstGeom>
        </p:spPr>
      </p:pic>
      <p:sp>
        <p:nvSpPr>
          <p:cNvPr id="157" name="In This Lesson you will learn"/>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r>
              <a:rPr sz="5400" dirty="0"/>
              <a:t>In This Lesson you will learn</a:t>
            </a:r>
          </a:p>
        </p:txBody>
      </p:sp>
      <p:sp>
        <p:nvSpPr>
          <p:cNvPr id="158" name="The Current State of Israel…"/>
          <p:cNvSpPr txBox="1">
            <a:spLocks noGrp="1"/>
          </p:cNvSpPr>
          <p:nvPr>
            <p:ph type="body" sz="half" idx="1"/>
          </p:nvPr>
        </p:nvSpPr>
        <p:spPr>
          <a:xfrm>
            <a:off x="1217215" y="4000847"/>
            <a:ext cx="9757570" cy="8384680"/>
          </a:xfrm>
          <a:prstGeom prst="rect">
            <a:avLst/>
          </a:prstGeom>
        </p:spPr>
        <p:txBody>
          <a:bodyPr>
            <a:normAutofit/>
          </a:bodyPr>
          <a:lstStyle/>
          <a:p>
            <a:r>
              <a:rPr sz="8000" dirty="0"/>
              <a:t>The Current State of Israel</a:t>
            </a:r>
          </a:p>
          <a:p>
            <a:r>
              <a:rPr sz="8000" dirty="0"/>
              <a:t>The 4th Beast</a:t>
            </a:r>
          </a:p>
          <a:p>
            <a:r>
              <a:rPr sz="8000" dirty="0"/>
              <a:t>Rapture &amp; Ruling In The Millennium</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WARNING"/>
          <p:cNvSpPr txBox="1">
            <a:spLocks noGrp="1"/>
          </p:cNvSpPr>
          <p:nvPr>
            <p:ph type="title"/>
          </p:nvPr>
        </p:nvSpPr>
        <p:spPr>
          <a:prstGeom prst="rect">
            <a:avLst/>
          </a:prstGeom>
        </p:spPr>
        <p:txBody>
          <a:bodyPr>
            <a:normAutofit fontScale="90000"/>
          </a:bodyPr>
          <a:lstStyle>
            <a:lvl1pPr>
              <a:defRPr>
                <a:solidFill>
                  <a:srgbClr val="FF2600"/>
                </a:solidFill>
              </a:defRPr>
            </a:lvl1pPr>
          </a:lstStyle>
          <a:p>
            <a:r>
              <a:rPr sz="14900" dirty="0"/>
              <a:t>WARNING</a:t>
            </a:r>
          </a:p>
        </p:txBody>
      </p:sp>
      <p:sp>
        <p:nvSpPr>
          <p:cNvPr id="161" name="This lesson is meant to make you consider possibilities based upon scripture. You are to do your own study and prayerfully come to your own conclusions. I ask that you remember that the Pharisees believed messiah would come as a great military leader and"/>
          <p:cNvSpPr txBox="1">
            <a:spLocks noGrp="1"/>
          </p:cNvSpPr>
          <p:nvPr>
            <p:ph type="body" idx="1"/>
          </p:nvPr>
        </p:nvSpPr>
        <p:spPr>
          <a:xfrm>
            <a:off x="1219200" y="4013200"/>
            <a:ext cx="22363814" cy="8928100"/>
          </a:xfrm>
          <a:prstGeom prst="rect">
            <a:avLst/>
          </a:prstGeom>
        </p:spPr>
        <p:txBody>
          <a:bodyPr>
            <a:normAutofit lnSpcReduction="10000"/>
          </a:bodyPr>
          <a:lstStyle>
            <a:lvl1pPr defTabSz="759459">
              <a:spcBef>
                <a:spcPts val="2200"/>
              </a:spcBef>
              <a:defRPr sz="6256" spc="-125">
                <a:solidFill>
                  <a:srgbClr val="FF2600"/>
                </a:solidFill>
              </a:defRPr>
            </a:lvl1pPr>
          </a:lstStyle>
          <a:p>
            <a:r>
              <a:rPr sz="8000" dirty="0"/>
              <a:t>This lesson is meant to make you consider possibilities based upon scripture. You are to do your own study and prayerfully come to your own conclusions. I ask that you remember that the Pharisees believed messiah would come as a great military leader and their tradition and interpretation of Torah that blinded them. We cannot put God in a box, as they did. They missed Jesus. </a:t>
            </a:r>
          </a:p>
        </p:txBody>
      </p:sp>
      <p:sp>
        <p:nvSpPr>
          <p:cNvPr id="162" name="THIS LESSON IS DESIGNED TO MAKE YOU THINK"/>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lvl1pPr>
              <a:defRPr>
                <a:solidFill>
                  <a:srgbClr val="FF2600"/>
                </a:solidFill>
              </a:defRPr>
            </a:lvl1pPr>
          </a:lstStyle>
          <a:p>
            <a:r>
              <a:rPr sz="5400" dirty="0"/>
              <a:t>THIS LESSON IS DESIGNED TO MAKE YOU THINK</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rrent War In Gaza"/>
          <p:cNvSpPr txBox="1">
            <a:spLocks noGrp="1"/>
          </p:cNvSpPr>
          <p:nvPr>
            <p:ph type="title"/>
          </p:nvPr>
        </p:nvSpPr>
        <p:spPr>
          <a:prstGeom prst="rect">
            <a:avLst/>
          </a:prstGeom>
        </p:spPr>
        <p:txBody>
          <a:bodyPr>
            <a:normAutofit fontScale="90000"/>
          </a:bodyPr>
          <a:lstStyle/>
          <a:p>
            <a:r>
              <a:rPr sz="13800" dirty="0"/>
              <a:t>Current War In Gaza</a:t>
            </a:r>
          </a:p>
        </p:txBody>
      </p:sp>
      <p:sp>
        <p:nvSpPr>
          <p:cNvPr id="165" name="ATTACK - Oct 7th, 2023…"/>
          <p:cNvSpPr txBox="1">
            <a:spLocks noGrp="1"/>
          </p:cNvSpPr>
          <p:nvPr>
            <p:ph type="body" idx="1"/>
          </p:nvPr>
        </p:nvSpPr>
        <p:spPr>
          <a:xfrm>
            <a:off x="744279" y="3219729"/>
            <a:ext cx="22923795" cy="10028438"/>
          </a:xfrm>
          <a:prstGeom prst="rect">
            <a:avLst/>
          </a:prstGeom>
        </p:spPr>
        <p:txBody>
          <a:bodyPr>
            <a:normAutofit lnSpcReduction="10000"/>
          </a:bodyPr>
          <a:lstStyle/>
          <a:p>
            <a:pPr defTabSz="470534">
              <a:spcBef>
                <a:spcPts val="1300"/>
              </a:spcBef>
              <a:defRPr sz="3875" spc="-77"/>
            </a:pPr>
            <a:r>
              <a:rPr sz="5400" dirty="0"/>
              <a:t>ATTACK - Oct 7th, 2023</a:t>
            </a:r>
          </a:p>
          <a:p>
            <a:pPr defTabSz="470534">
              <a:spcBef>
                <a:spcPts val="1300"/>
              </a:spcBef>
              <a:defRPr sz="3875" spc="-77"/>
            </a:pPr>
            <a:r>
              <a:rPr sz="5400" dirty="0"/>
              <a:t>Iran Funded this war by Biden Administration Policies. est. $6 Billion (RELEASED SANCTIONS)</a:t>
            </a:r>
          </a:p>
          <a:p>
            <a:pPr defTabSz="470534">
              <a:spcBef>
                <a:spcPts val="1300"/>
              </a:spcBef>
              <a:defRPr sz="3875" spc="-77"/>
            </a:pPr>
            <a:r>
              <a:rPr sz="5400" dirty="0"/>
              <a:t>Proxy War - Hamas, Houthi and Hezbollah</a:t>
            </a:r>
          </a:p>
          <a:p>
            <a:pPr defTabSz="470534">
              <a:spcBef>
                <a:spcPts val="1300"/>
              </a:spcBef>
              <a:defRPr sz="3875" spc="-77"/>
            </a:pPr>
            <a:endParaRPr sz="5400" dirty="0"/>
          </a:p>
          <a:p>
            <a:pPr defTabSz="470534">
              <a:spcBef>
                <a:spcPts val="1300"/>
              </a:spcBef>
              <a:defRPr sz="3875" spc="-77"/>
            </a:pPr>
            <a:r>
              <a:rPr sz="5400" dirty="0"/>
              <a:t>Luk 21:20 ¶“But when you see Jerusalem </a:t>
            </a:r>
            <a:r>
              <a:rPr sz="6000" u="sng" spc="-87" dirty="0">
                <a:latin typeface="Canela Deck Bold"/>
                <a:ea typeface="Canela Deck Bold"/>
                <a:cs typeface="Canela Deck Bold"/>
                <a:sym typeface="Canela Deck Bold"/>
              </a:rPr>
              <a:t>surrounded by armies</a:t>
            </a:r>
            <a:r>
              <a:rPr sz="5400" dirty="0"/>
              <a:t>, then know that its desolation is near.</a:t>
            </a:r>
          </a:p>
          <a:p>
            <a:pPr defTabSz="470534">
              <a:spcBef>
                <a:spcPts val="1300"/>
              </a:spcBef>
              <a:defRPr sz="3875" spc="-77"/>
            </a:pPr>
            <a:r>
              <a:rPr sz="5400" dirty="0"/>
              <a:t>Luk 21:21 “Then let those who are in Judea flee to the mountains, let those who are in the midst of her depart, and let not those who are in the country enter her.</a:t>
            </a:r>
          </a:p>
          <a:p>
            <a:pPr defTabSz="470534">
              <a:spcBef>
                <a:spcPts val="1300"/>
              </a:spcBef>
              <a:defRPr sz="3875" spc="-77"/>
            </a:pPr>
            <a:r>
              <a:rPr sz="5400" dirty="0"/>
              <a:t>Luk 21:22 “For these are the days of vengeance, that all things which are written may be fulfilled.</a:t>
            </a:r>
          </a:p>
        </p:txBody>
      </p:sp>
      <p:sp>
        <p:nvSpPr>
          <p:cNvPr id="166" name="Surrounded"/>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r>
              <a:rPr sz="5400" dirty="0"/>
              <a:t>Surrounded</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U.S. Middle East Troop Operations"/>
          <p:cNvSpPr txBox="1">
            <a:spLocks noGrp="1"/>
          </p:cNvSpPr>
          <p:nvPr>
            <p:ph type="title"/>
          </p:nvPr>
        </p:nvSpPr>
        <p:spPr>
          <a:prstGeom prst="rect">
            <a:avLst/>
          </a:prstGeom>
        </p:spPr>
        <p:txBody>
          <a:bodyPr/>
          <a:lstStyle>
            <a:lvl1pPr defTabSz="2023872">
              <a:defRPr sz="6972" spc="-69"/>
            </a:lvl1pPr>
          </a:lstStyle>
          <a:p>
            <a:r>
              <a:t>U.S. Middle East Troop Operations</a:t>
            </a:r>
          </a:p>
        </p:txBody>
      </p:sp>
      <p:pic>
        <p:nvPicPr>
          <p:cNvPr id="169" name="Sea against sky at sunset" descr="Sea against sky at sunset"/>
          <p:cNvPicPr>
            <a:picLocks noGrp="1" noChangeAspect="1"/>
          </p:cNvPicPr>
          <p:nvPr>
            <p:ph type="pic" idx="21"/>
          </p:nvPr>
        </p:nvPicPr>
        <p:blipFill>
          <a:blip r:embed="rId2"/>
          <a:srcRect l="2837" r="2837"/>
          <a:stretch>
            <a:fillRect/>
          </a:stretch>
        </p:blipFill>
        <p:spPr>
          <a:xfrm>
            <a:off x="12192000" y="1270000"/>
            <a:ext cx="10922001" cy="11176000"/>
          </a:xfrm>
          <a:prstGeom prst="rect">
            <a:avLst/>
          </a:prstGeom>
        </p:spPr>
      </p:pic>
      <p:sp>
        <p:nvSpPr>
          <p:cNvPr id="170" name="Jordan…"/>
          <p:cNvSpPr txBox="1">
            <a:spLocks noGrp="1"/>
          </p:cNvSpPr>
          <p:nvPr>
            <p:ph type="body" sz="quarter" idx="1"/>
          </p:nvPr>
        </p:nvSpPr>
        <p:spPr>
          <a:prstGeom prst="rect">
            <a:avLst/>
          </a:prstGeom>
        </p:spPr>
        <p:txBody>
          <a:bodyPr/>
          <a:lstStyle/>
          <a:p>
            <a:r>
              <a:t>Jordan</a:t>
            </a:r>
          </a:p>
          <a:p>
            <a:r>
              <a:t>Syria</a:t>
            </a:r>
          </a:p>
          <a:p>
            <a:r>
              <a:t>Egypt (Raffa Crossing)</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US Navy"/>
          <p:cNvSpPr txBox="1">
            <a:spLocks noGrp="1"/>
          </p:cNvSpPr>
          <p:nvPr>
            <p:ph type="title"/>
          </p:nvPr>
        </p:nvSpPr>
        <p:spPr>
          <a:xfrm>
            <a:off x="278271" y="3437809"/>
            <a:ext cx="9757338" cy="2540001"/>
          </a:xfrm>
          <a:prstGeom prst="rect">
            <a:avLst/>
          </a:prstGeom>
        </p:spPr>
        <p:txBody>
          <a:bodyPr/>
          <a:lstStyle/>
          <a:p>
            <a:r>
              <a:rPr sz="8800" dirty="0"/>
              <a:t>US</a:t>
            </a:r>
            <a:r>
              <a:rPr dirty="0"/>
              <a:t> Navy </a:t>
            </a:r>
          </a:p>
        </p:txBody>
      </p:sp>
      <p:sp>
        <p:nvSpPr>
          <p:cNvPr id="173" name="Mediterranean Sea…"/>
          <p:cNvSpPr txBox="1">
            <a:spLocks noGrp="1"/>
          </p:cNvSpPr>
          <p:nvPr>
            <p:ph type="body" sz="quarter" idx="1"/>
          </p:nvPr>
        </p:nvSpPr>
        <p:spPr>
          <a:xfrm>
            <a:off x="280139" y="6338070"/>
            <a:ext cx="9753601" cy="5416551"/>
          </a:xfrm>
          <a:prstGeom prst="rect">
            <a:avLst/>
          </a:prstGeom>
        </p:spPr>
        <p:txBody>
          <a:bodyPr>
            <a:normAutofit/>
          </a:bodyPr>
          <a:lstStyle/>
          <a:p>
            <a:r>
              <a:rPr sz="6600" dirty="0"/>
              <a:t>Mediterranean Sea</a:t>
            </a:r>
          </a:p>
          <a:p>
            <a:r>
              <a:rPr sz="6600" dirty="0"/>
              <a:t>Red Sea</a:t>
            </a:r>
          </a:p>
          <a:p>
            <a:r>
              <a:rPr sz="6600" dirty="0"/>
              <a:t>Persian Gulf</a:t>
            </a:r>
          </a:p>
        </p:txBody>
      </p:sp>
      <p:pic>
        <p:nvPicPr>
          <p:cNvPr id="174" name="MAPXPS_ISRAEL_AT_WAR_US_NAVY_ASSETS_MIDDLE_EAST_.jpeg" descr="MAPXPS_ISRAEL_AT_WAR_US_NAVY_ASSETS_MIDDLE_EAST_.jpeg"/>
          <p:cNvPicPr>
            <a:picLocks noChangeAspect="1"/>
          </p:cNvPicPr>
          <p:nvPr/>
        </p:nvPicPr>
        <p:blipFill>
          <a:blip r:embed="rId2"/>
          <a:stretch>
            <a:fillRect/>
          </a:stretch>
        </p:blipFill>
        <p:spPr>
          <a:xfrm>
            <a:off x="10000647" y="1952006"/>
            <a:ext cx="13877673" cy="780619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Enemy Camps"/>
          <p:cNvSpPr txBox="1">
            <a:spLocks noGrp="1"/>
          </p:cNvSpPr>
          <p:nvPr>
            <p:ph type="title"/>
          </p:nvPr>
        </p:nvSpPr>
        <p:spPr>
          <a:xfrm>
            <a:off x="1215462" y="2692507"/>
            <a:ext cx="9757338" cy="2540001"/>
          </a:xfrm>
          <a:prstGeom prst="rect">
            <a:avLst/>
          </a:prstGeom>
        </p:spPr>
        <p:txBody>
          <a:bodyPr>
            <a:normAutofit/>
          </a:bodyPr>
          <a:lstStyle/>
          <a:p>
            <a:r>
              <a:rPr sz="8800" dirty="0"/>
              <a:t>Enemy Camps</a:t>
            </a:r>
          </a:p>
        </p:txBody>
      </p:sp>
      <p:sp>
        <p:nvSpPr>
          <p:cNvPr id="177" name="Hamas - Gaza…"/>
          <p:cNvSpPr txBox="1">
            <a:spLocks noGrp="1"/>
          </p:cNvSpPr>
          <p:nvPr>
            <p:ph type="body" sz="quarter" idx="1"/>
          </p:nvPr>
        </p:nvSpPr>
        <p:spPr>
          <a:xfrm>
            <a:off x="1708297" y="5606942"/>
            <a:ext cx="10774326" cy="7601093"/>
          </a:xfrm>
          <a:prstGeom prst="rect">
            <a:avLst/>
          </a:prstGeom>
        </p:spPr>
        <p:txBody>
          <a:bodyPr>
            <a:normAutofit/>
          </a:bodyPr>
          <a:lstStyle/>
          <a:p>
            <a:r>
              <a:rPr sz="6000" dirty="0"/>
              <a:t>Hamas - Gaza</a:t>
            </a:r>
          </a:p>
          <a:p>
            <a:r>
              <a:rPr sz="6000" dirty="0"/>
              <a:t>Hezbollah - Lebanon</a:t>
            </a:r>
          </a:p>
          <a:p>
            <a:r>
              <a:rPr sz="6000" dirty="0"/>
              <a:t>Houthi- Yemen</a:t>
            </a:r>
          </a:p>
          <a:p>
            <a:r>
              <a:rPr sz="6000" dirty="0"/>
              <a:t>PLO - Westbank &amp; Golan</a:t>
            </a:r>
          </a:p>
          <a:p>
            <a:endParaRPr sz="6000" dirty="0"/>
          </a:p>
          <a:p>
            <a:r>
              <a:rPr sz="6000" dirty="0"/>
              <a:t>Indeed we see the possible fulfillment of this Luke 21 prophesy . </a:t>
            </a:r>
          </a:p>
        </p:txBody>
      </p:sp>
      <p:pic>
        <p:nvPicPr>
          <p:cNvPr id="178" name="20110219_ebm939_0.jpeg" descr="20110219_ebm939_0.jpeg"/>
          <p:cNvPicPr>
            <a:picLocks noChangeAspect="1"/>
          </p:cNvPicPr>
          <p:nvPr/>
        </p:nvPicPr>
        <p:blipFill>
          <a:blip r:embed="rId2"/>
          <a:stretch>
            <a:fillRect/>
          </a:stretch>
        </p:blipFill>
        <p:spPr>
          <a:xfrm>
            <a:off x="14271989" y="507964"/>
            <a:ext cx="8645589" cy="1270007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4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96</TotalTime>
  <Words>2636</Words>
  <Application>Microsoft Office PowerPoint</Application>
  <PresentationFormat>Custom</PresentationFormat>
  <Paragraphs>200</Paragraphs>
  <Slides>33</Slides>
  <Notes>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Arial</vt:lpstr>
      <vt:lpstr>Canela Bold</vt:lpstr>
      <vt:lpstr>Canela Deck Bold</vt:lpstr>
      <vt:lpstr>Canela Deck Regular</vt:lpstr>
      <vt:lpstr>Canela Regular</vt:lpstr>
      <vt:lpstr>Canela Text Bold</vt:lpstr>
      <vt:lpstr>Canela Text Regular</vt:lpstr>
      <vt:lpstr>Graphik</vt:lpstr>
      <vt:lpstr>Graphik Medium</vt:lpstr>
      <vt:lpstr>Graphik Semibold</vt:lpstr>
      <vt:lpstr>Helvetica Neue</vt:lpstr>
      <vt:lpstr>23_ClassicWhite</vt:lpstr>
      <vt:lpstr>24_ClassicWhite</vt:lpstr>
      <vt:lpstr>ARE WE THERE YET?</vt:lpstr>
      <vt:lpstr>PowerPoint Presentation</vt:lpstr>
      <vt:lpstr>ARE WE THERE YET?</vt:lpstr>
      <vt:lpstr>LEARNING OBJECTIVES</vt:lpstr>
      <vt:lpstr>WARNING</vt:lpstr>
      <vt:lpstr>Current War In Gaza</vt:lpstr>
      <vt:lpstr>U.S. Middle East Troop Operations</vt:lpstr>
      <vt:lpstr>US Navy </vt:lpstr>
      <vt:lpstr>Enemy Camps</vt:lpstr>
      <vt:lpstr>The 4th Beast</vt:lpstr>
      <vt:lpstr>Babylon</vt:lpstr>
      <vt:lpstr>Rome</vt:lpstr>
      <vt:lpstr>The List</vt:lpstr>
      <vt:lpstr>Foreshadowing of things to come?</vt:lpstr>
      <vt:lpstr>Points to Consider</vt:lpstr>
      <vt:lpstr>So Who are “The People”?</vt:lpstr>
      <vt:lpstr>These are current Enemies of Israel</vt:lpstr>
      <vt:lpstr>The Dome of the Rock.</vt:lpstr>
      <vt:lpstr>Could the Dome of the Rock be the “Holy Place”?</vt:lpstr>
      <vt:lpstr>We See This?</vt:lpstr>
      <vt:lpstr>But It actually means this.</vt:lpstr>
      <vt:lpstr>The Holy of Holies</vt:lpstr>
      <vt:lpstr>Does Satan Know?</vt:lpstr>
      <vt:lpstr>Quick Summary</vt:lpstr>
      <vt:lpstr>The Roman Empire</vt:lpstr>
      <vt:lpstr>The 4 Horseman</vt:lpstr>
      <vt:lpstr>PowerPoint Presentation</vt:lpstr>
      <vt:lpstr>Rapture</vt:lpstr>
      <vt:lpstr>We will Rule &amp; Reign with him.</vt:lpstr>
      <vt:lpstr>There will still be work to Do.</vt:lpstr>
      <vt:lpstr>Summary</vt:lpstr>
      <vt:lpstr>A-B-C</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cucsa cucsanantonio</cp:lastModifiedBy>
  <cp:revision>2</cp:revision>
  <dcterms:modified xsi:type="dcterms:W3CDTF">2024-08-29T01:05:34Z</dcterms:modified>
</cp:coreProperties>
</file>